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1320" r:id="rId3"/>
    <p:sldId id="350" r:id="rId4"/>
    <p:sldId id="1256" r:id="rId5"/>
    <p:sldId id="1280" r:id="rId6"/>
    <p:sldId id="1266" r:id="rId7"/>
    <p:sldId id="1268" r:id="rId8"/>
    <p:sldId id="1271" r:id="rId9"/>
    <p:sldId id="1315" r:id="rId10"/>
    <p:sldId id="1277" r:id="rId11"/>
    <p:sldId id="1332" r:id="rId12"/>
    <p:sldId id="1333" r:id="rId13"/>
    <p:sldId id="1286" r:id="rId14"/>
    <p:sldId id="1289" r:id="rId15"/>
    <p:sldId id="1317" r:id="rId16"/>
    <p:sldId id="258" r:id="rId17"/>
    <p:sldId id="264" r:id="rId18"/>
    <p:sldId id="263" r:id="rId19"/>
    <p:sldId id="265" r:id="rId20"/>
    <p:sldId id="262" r:id="rId21"/>
    <p:sldId id="259" r:id="rId22"/>
    <p:sldId id="260" r:id="rId23"/>
    <p:sldId id="1318" r:id="rId24"/>
    <p:sldId id="1287" r:id="rId25"/>
    <p:sldId id="1335" r:id="rId26"/>
    <p:sldId id="1336" r:id="rId27"/>
    <p:sldId id="1337" r:id="rId28"/>
    <p:sldId id="1338" r:id="rId29"/>
    <p:sldId id="1339" r:id="rId30"/>
    <p:sldId id="1340" r:id="rId31"/>
    <p:sldId id="1347" r:id="rId32"/>
    <p:sldId id="1348" r:id="rId33"/>
    <p:sldId id="1341" r:id="rId34"/>
    <p:sldId id="1357" r:id="rId35"/>
    <p:sldId id="1358" r:id="rId36"/>
    <p:sldId id="1350" r:id="rId37"/>
    <p:sldId id="1351" r:id="rId38"/>
    <p:sldId id="1352" r:id="rId39"/>
    <p:sldId id="1342" r:id="rId40"/>
    <p:sldId id="1316" r:id="rId41"/>
    <p:sldId id="1312" r:id="rId42"/>
    <p:sldId id="1299" r:id="rId43"/>
    <p:sldId id="1313" r:id="rId44"/>
    <p:sldId id="1314" r:id="rId45"/>
    <p:sldId id="1353" r:id="rId46"/>
    <p:sldId id="1319" r:id="rId47"/>
    <p:sldId id="1354" r:id="rId48"/>
    <p:sldId id="1344" r:id="rId49"/>
    <p:sldId id="1345" r:id="rId50"/>
    <p:sldId id="1346" r:id="rId51"/>
    <p:sldId id="1303" r:id="rId52"/>
    <p:sldId id="1325" r:id="rId53"/>
    <p:sldId id="1305" r:id="rId54"/>
    <p:sldId id="1306" r:id="rId55"/>
    <p:sldId id="1326" r:id="rId56"/>
    <p:sldId id="1300" r:id="rId57"/>
    <p:sldId id="277" r:id="rId58"/>
    <p:sldId id="278" r:id="rId59"/>
    <p:sldId id="1301" r:id="rId60"/>
    <p:sldId id="1302" r:id="rId61"/>
    <p:sldId id="986" r:id="rId62"/>
    <p:sldId id="993" r:id="rId63"/>
    <p:sldId id="311" r:id="rId64"/>
    <p:sldId id="312" r:id="rId65"/>
    <p:sldId id="313" r:id="rId66"/>
    <p:sldId id="994" r:id="rId67"/>
    <p:sldId id="321" r:id="rId68"/>
    <p:sldId id="984" r:id="rId69"/>
    <p:sldId id="1356" r:id="rId70"/>
    <p:sldId id="1355" r:id="rId71"/>
    <p:sldId id="1296" r:id="rId72"/>
    <p:sldId id="1297" r:id="rId73"/>
    <p:sldId id="129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82698"/>
  </p:normalViewPr>
  <p:slideViewPr>
    <p:cSldViewPr snapToGrid="0" snapToObjects="1">
      <p:cViewPr varScale="1">
        <p:scale>
          <a:sx n="92" d="100"/>
          <a:sy n="92" d="100"/>
        </p:scale>
        <p:origin x="680" y="192"/>
      </p:cViewPr>
      <p:guideLst/>
    </p:cSldViewPr>
  </p:slideViewPr>
  <p:outlineViewPr>
    <p:cViewPr>
      <p:scale>
        <a:sx n="33" d="100"/>
        <a:sy n="33" d="100"/>
      </p:scale>
      <p:origin x="0" y="-68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2720"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11/28/22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4x2 + 3x1 = 11</a:t>
            </a:r>
          </a:p>
        </p:txBody>
      </p:sp>
      <p:sp>
        <p:nvSpPr>
          <p:cNvPr id="4" name="Slide Number Placeholder 3"/>
          <p:cNvSpPr>
            <a:spLocks noGrp="1"/>
          </p:cNvSpPr>
          <p:nvPr>
            <p:ph type="sldNum" sz="quarter" idx="10"/>
          </p:nvPr>
        </p:nvSpPr>
        <p:spPr/>
        <p:txBody>
          <a:bodyPr/>
          <a:lstStyle/>
          <a:p>
            <a:fld id="{571B5F32-EE00-0545-A6AA-EA024B23A80B}" type="slidenum">
              <a:rPr lang="en-US" smtClean="0"/>
              <a:t>5</a:t>
            </a:fld>
            <a:endParaRPr lang="en-US"/>
          </a:p>
        </p:txBody>
      </p:sp>
    </p:spTree>
    <p:extLst>
      <p:ext uri="{BB962C8B-B14F-4D97-AF65-F5344CB8AC3E}">
        <p14:creationId xmlns:p14="http://schemas.microsoft.com/office/powerpoint/2010/main" val="83263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welfare program in Columbia</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62</a:t>
            </a:fld>
            <a:endParaRPr lang="en-US"/>
          </a:p>
        </p:txBody>
      </p:sp>
    </p:spTree>
    <p:extLst>
      <p:ext uri="{BB962C8B-B14F-4D97-AF65-F5344CB8AC3E}">
        <p14:creationId xmlns:p14="http://schemas.microsoft.com/office/powerpoint/2010/main" val="2593210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72</a:t>
            </a:fld>
            <a:endParaRPr lang="en-US"/>
          </a:p>
        </p:txBody>
      </p:sp>
    </p:spTree>
    <p:extLst>
      <p:ext uri="{BB962C8B-B14F-4D97-AF65-F5344CB8AC3E}">
        <p14:creationId xmlns:p14="http://schemas.microsoft.com/office/powerpoint/2010/main" val="35345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73</a:t>
            </a:fld>
            <a:endParaRPr lang="en-US"/>
          </a:p>
        </p:txBody>
      </p:sp>
    </p:spTree>
    <p:extLst>
      <p:ext uri="{BB962C8B-B14F-4D97-AF65-F5344CB8AC3E}">
        <p14:creationId xmlns:p14="http://schemas.microsoft.com/office/powerpoint/2010/main" val="398525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6</a:t>
            </a:fld>
            <a:endParaRPr lang="en-US"/>
          </a:p>
        </p:txBody>
      </p:sp>
    </p:spTree>
    <p:extLst>
      <p:ext uri="{BB962C8B-B14F-4D97-AF65-F5344CB8AC3E}">
        <p14:creationId xmlns:p14="http://schemas.microsoft.com/office/powerpoint/2010/main" val="78246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12</a:t>
            </a:fld>
            <a:endParaRPr lang="en-US"/>
          </a:p>
        </p:txBody>
      </p:sp>
    </p:spTree>
    <p:extLst>
      <p:ext uri="{BB962C8B-B14F-4D97-AF65-F5344CB8AC3E}">
        <p14:creationId xmlns:p14="http://schemas.microsoft.com/office/powerpoint/2010/main" val="18687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lecture</a:t>
            </a:r>
            <a:r>
              <a:rPr lang="en-US" baseline="0" dirty="0"/>
              <a:t> I wish I have 6 chalkboards to utilize</a:t>
            </a:r>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72853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37</a:t>
            </a:fld>
            <a:endParaRPr lang="en-US"/>
          </a:p>
        </p:txBody>
      </p:sp>
    </p:spTree>
    <p:extLst>
      <p:ext uri="{BB962C8B-B14F-4D97-AF65-F5344CB8AC3E}">
        <p14:creationId xmlns:p14="http://schemas.microsoft.com/office/powerpoint/2010/main" val="189107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38</a:t>
            </a:fld>
            <a:endParaRPr lang="en-US"/>
          </a:p>
        </p:txBody>
      </p:sp>
    </p:spTree>
    <p:extLst>
      <p:ext uri="{BB962C8B-B14F-4D97-AF65-F5344CB8AC3E}">
        <p14:creationId xmlns:p14="http://schemas.microsoft.com/office/powerpoint/2010/main" val="1250348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48</a:t>
            </a:fld>
            <a:endParaRPr lang="en-US"/>
          </a:p>
        </p:txBody>
      </p:sp>
    </p:spTree>
    <p:extLst>
      <p:ext uri="{BB962C8B-B14F-4D97-AF65-F5344CB8AC3E}">
        <p14:creationId xmlns:p14="http://schemas.microsoft.com/office/powerpoint/2010/main" val="245737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49</a:t>
            </a:fld>
            <a:endParaRPr lang="en-US"/>
          </a:p>
        </p:txBody>
      </p:sp>
    </p:spTree>
    <p:extLst>
      <p:ext uri="{BB962C8B-B14F-4D97-AF65-F5344CB8AC3E}">
        <p14:creationId xmlns:p14="http://schemas.microsoft.com/office/powerpoint/2010/main" val="3166741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50</a:t>
            </a:fld>
            <a:endParaRPr lang="en-US"/>
          </a:p>
        </p:txBody>
      </p:sp>
    </p:spTree>
    <p:extLst>
      <p:ext uri="{BB962C8B-B14F-4D97-AF65-F5344CB8AC3E}">
        <p14:creationId xmlns:p14="http://schemas.microsoft.com/office/powerpoint/2010/main" val="119424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11/28/22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11/28/22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11/28/22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11/28/22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11/28/22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Kernel_(image_processi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Kernel_(image_processi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Kernel_(image_process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en.wikipedia.org/wiki/Kernel_(image_process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90.png"/><Relationship Id="rId4" Type="http://schemas.openxmlformats.org/officeDocument/2006/relationships/image" Target="../media/image320.png"/><Relationship Id="rId9" Type="http://schemas.openxmlformats.org/officeDocument/2006/relationships/image" Target="../media/image370.png"/></Relationships>
</file>

<file path=ppt/slides/_rels/slide49.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4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0.png"/><Relationship Id="rId5" Type="http://schemas.openxmlformats.org/officeDocument/2006/relationships/image" Target="../media/image42.png"/><Relationship Id="rId15" Type="http://schemas.openxmlformats.org/officeDocument/2006/relationships/image" Target="../media/image44.png"/><Relationship Id="rId10" Type="http://schemas.openxmlformats.org/officeDocument/2006/relationships/image" Target="../media/image340.png"/><Relationship Id="rId4" Type="http://schemas.openxmlformats.org/officeDocument/2006/relationships/image" Target="../media/image41.png"/><Relationship Id="rId9" Type="http://schemas.openxmlformats.org/officeDocument/2006/relationships/image" Target="../media/image330.png"/><Relationship Id="rId14" Type="http://schemas.openxmlformats.org/officeDocument/2006/relationships/image" Target="../media/image39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4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0.png"/><Relationship Id="rId5" Type="http://schemas.openxmlformats.org/officeDocument/2006/relationships/image" Target="../media/image42.png"/><Relationship Id="rId10" Type="http://schemas.openxmlformats.org/officeDocument/2006/relationships/image" Target="../media/image340.png"/><Relationship Id="rId4" Type="http://schemas.openxmlformats.org/officeDocument/2006/relationships/image" Target="../media/image41.png"/><Relationship Id="rId9" Type="http://schemas.openxmlformats.org/officeDocument/2006/relationships/image" Target="../media/image330.png"/><Relationship Id="rId14" Type="http://schemas.openxmlformats.org/officeDocument/2006/relationships/image" Target="../media/image390.png"/></Relationships>
</file>

<file path=ppt/slides/_rels/slide51.xml.rels><?xml version="1.0" encoding="UTF-8" standalone="yes"?>
<Relationships xmlns="http://schemas.openxmlformats.org/package/2006/relationships"><Relationship Id="rId3" Type="http://schemas.openxmlformats.org/officeDocument/2006/relationships/hyperlink" Target="https://www.meetup.com/Le-Mans-School-of-AI/photos/29159837/477498782/" TargetMode="External"/><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pdf/1508.06576.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63.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6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3764" y="1112635"/>
            <a:ext cx="9798996" cy="2387600"/>
          </a:xfrm>
        </p:spPr>
        <p:txBody>
          <a:bodyPr>
            <a:normAutofit fontScale="90000"/>
          </a:bodyPr>
          <a:lstStyle/>
          <a:p>
            <a:pPr algn="l"/>
            <a:r>
              <a:rPr lang="en-US" dirty="0"/>
              <a:t>CSE 417T</a:t>
            </a:r>
            <a:br>
              <a:rPr lang="en-US" dirty="0"/>
            </a:br>
            <a:r>
              <a:rPr lang="en-US" dirty="0"/>
              <a:t>Introduction to Machine Learning</a:t>
            </a:r>
          </a:p>
        </p:txBody>
      </p:sp>
      <p:sp>
        <p:nvSpPr>
          <p:cNvPr id="4" name="Subtitle 3"/>
          <p:cNvSpPr>
            <a:spLocks noGrp="1"/>
          </p:cNvSpPr>
          <p:nvPr>
            <p:ph type="subTitle" idx="1"/>
          </p:nvPr>
        </p:nvSpPr>
        <p:spPr>
          <a:xfrm>
            <a:off x="663764" y="4774414"/>
            <a:ext cx="11528236" cy="1655762"/>
          </a:xfrm>
        </p:spPr>
        <p:txBody>
          <a:bodyPr>
            <a:normAutofit lnSpcReduction="10000"/>
          </a:bodyPr>
          <a:lstStyle/>
          <a:p>
            <a:endParaRPr lang="en-US" dirty="0"/>
          </a:p>
          <a:p>
            <a:pPr algn="l"/>
            <a:r>
              <a:rPr lang="en-US" sz="3600" dirty="0"/>
              <a:t>Lecture 21</a:t>
            </a:r>
          </a:p>
          <a:p>
            <a:pPr algn="l"/>
            <a:r>
              <a:rPr lang="en-US" sz="3600" dirty="0"/>
              <a:t>Instructor: </a:t>
            </a:r>
            <a:r>
              <a:rPr lang="en-US" sz="3600" dirty="0" err="1"/>
              <a:t>Chien</a:t>
            </a:r>
            <a:r>
              <a:rPr lang="en-US" sz="3600" dirty="0"/>
              <a:t>-Ju (CJ) Ho</a:t>
            </a:r>
          </a:p>
        </p:txBody>
      </p:sp>
    </p:spTree>
    <p:extLst>
      <p:ext uri="{BB962C8B-B14F-4D97-AF65-F5344CB8AC3E}">
        <p14:creationId xmlns:p14="http://schemas.microsoft.com/office/powerpoint/2010/main" val="247722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34932" cy="4351338"/>
              </a:xfrm>
            </p:spPr>
            <p:txBody>
              <a:bodyPr/>
              <a:lstStyle/>
              <a:p>
                <a:r>
                  <a:rPr lang="en-US" dirty="0"/>
                  <a:t>Backpropagation is gradient descent with efficient gradient computation</a:t>
                </a:r>
              </a:p>
              <a:p>
                <a:r>
                  <a:rPr lang="en-US" dirty="0"/>
                  <a:t>Note that the </a:t>
                </a:r>
                <a14:m>
                  <m:oMath xmlns:m="http://schemas.openxmlformats.org/officeDocument/2006/math">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charset="0"/>
                          </a:rPr>
                          <m:t>𝐸</m:t>
                        </m:r>
                      </m:e>
                      <m:sub>
                        <m:r>
                          <a:rPr lang="en-US" b="0" i="1" dirty="0" smtClean="0">
                            <a:solidFill>
                              <a:schemeClr val="accent1"/>
                            </a:solidFill>
                            <a:latin typeface="Cambria Math" charset="0"/>
                          </a:rPr>
                          <m:t>𝑖𝑛</m:t>
                        </m:r>
                      </m:sub>
                    </m:sSub>
                  </m:oMath>
                </a14:m>
                <a:r>
                  <a:rPr lang="en-US" dirty="0"/>
                  <a:t> is </a:t>
                </a:r>
                <a:r>
                  <a:rPr lang="en-US" dirty="0">
                    <a:solidFill>
                      <a:srgbClr val="C00000"/>
                    </a:solidFill>
                  </a:rPr>
                  <a:t>not convex </a:t>
                </a:r>
                <a:r>
                  <a:rPr lang="en-US" dirty="0"/>
                  <a:t>in weights</a:t>
                </a:r>
              </a:p>
              <a:p>
                <a:r>
                  <a:rPr lang="en-US" dirty="0"/>
                  <a:t>Gradient descent doesn’t guarantee to converge to global optimal</a:t>
                </a:r>
              </a:p>
              <a:p>
                <a:endParaRPr lang="en-US" dirty="0"/>
              </a:p>
              <a:p>
                <a:r>
                  <a:rPr lang="en-US" dirty="0"/>
                  <a:t>Potential approaches:</a:t>
                </a:r>
              </a:p>
              <a:p>
                <a:pPr lvl="1"/>
                <a:r>
                  <a:rPr lang="en-US" dirty="0"/>
                  <a:t>Run it many times</a:t>
                </a:r>
              </a:p>
              <a:p>
                <a:pPr lvl="1"/>
                <a:r>
                  <a:rPr lang="en-US" dirty="0"/>
                  <a:t>Choose better initializations (the choice of initialization matters)</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4932" cy="4351338"/>
              </a:xfrm>
              <a:blipFill>
                <a:blip r:embed="rId2"/>
                <a:stretch>
                  <a:fillRect l="-1034" t="-2326"/>
                </a:stretch>
              </a:blipFill>
            </p:spPr>
            <p:txBody>
              <a:bodyPr/>
              <a:lstStyle/>
              <a:p>
                <a:r>
                  <a:rPr lang="en-US">
                    <a:noFill/>
                  </a:rPr>
                  <a:t> </a:t>
                </a:r>
              </a:p>
            </p:txBody>
          </p:sp>
        </mc:Fallback>
      </mc:AlternateContent>
    </p:spTree>
    <p:extLst>
      <p:ext uri="{BB962C8B-B14F-4D97-AF65-F5344CB8AC3E}">
        <p14:creationId xmlns:p14="http://schemas.microsoft.com/office/powerpoint/2010/main" val="189715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58E6A-C0D3-BB47-878A-F34D51B66D1A}"/>
              </a:ext>
            </a:extLst>
          </p:cNvPr>
          <p:cNvPicPr>
            <a:picLocks noChangeAspect="1"/>
          </p:cNvPicPr>
          <p:nvPr/>
        </p:nvPicPr>
        <p:blipFill>
          <a:blip r:embed="rId2"/>
          <a:stretch>
            <a:fillRect/>
          </a:stretch>
        </p:blipFill>
        <p:spPr>
          <a:xfrm>
            <a:off x="1820824" y="2539370"/>
            <a:ext cx="5936566" cy="619224"/>
          </a:xfrm>
          <a:prstGeom prst="rect">
            <a:avLst/>
          </a:prstGeom>
        </p:spPr>
      </p:pic>
      <p:sp>
        <p:nvSpPr>
          <p:cNvPr id="2" name="Title 1">
            <a:extLst>
              <a:ext uri="{FF2B5EF4-FFF2-40B4-BE49-F238E27FC236}">
                <a16:creationId xmlns:a16="http://schemas.microsoft.com/office/drawing/2014/main" id="{BBE237EE-F6ED-714C-85F0-8C45A9F5071D}"/>
              </a:ext>
            </a:extLst>
          </p:cNvPr>
          <p:cNvSpPr>
            <a:spLocks noGrp="1"/>
          </p:cNvSpPr>
          <p:nvPr>
            <p:ph type="title"/>
          </p:nvPr>
        </p:nvSpPr>
        <p:spPr/>
        <p:txBody>
          <a:bodyPr/>
          <a:lstStyle/>
          <a:p>
            <a:r>
              <a:rPr lang="en-US" dirty="0"/>
              <a:t>Forward Propagation and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2A130D-9631-474E-81A6-DFAE409078E2}"/>
                  </a:ext>
                </a:extLst>
              </p:cNvPr>
              <p:cNvSpPr>
                <a:spLocks noGrp="1"/>
              </p:cNvSpPr>
              <p:nvPr>
                <p:ph idx="1"/>
              </p:nvPr>
            </p:nvSpPr>
            <p:spPr>
              <a:xfrm>
                <a:off x="838200" y="1825624"/>
                <a:ext cx="10515600" cy="5032375"/>
              </a:xfrm>
            </p:spPr>
            <p:txBody>
              <a:bodyPr>
                <a:normAutofit fontScale="92500" lnSpcReduction="20000"/>
              </a:bodyPr>
              <a:lstStyle/>
              <a:p>
                <a:r>
                  <a:rPr lang="en-US" dirty="0"/>
                  <a:t>Evaluate </a:t>
                </a:r>
                <a14:m>
                  <m:oMath xmlns:m="http://schemas.openxmlformats.org/officeDocument/2006/math">
                    <m:r>
                      <a:rPr lang="en-US" b="0" i="1" smtClean="0">
                        <a:solidFill>
                          <a:schemeClr val="accent1"/>
                        </a:solidFill>
                        <a:latin typeface="Cambria Math" panose="02040503050406030204" pitchFamily="18" charset="0"/>
                      </a:rPr>
                      <m:t>h</m:t>
                    </m:r>
                    <m:r>
                      <a:rPr lang="en-US" b="0" i="1" smtClean="0">
                        <a:solidFill>
                          <a:schemeClr val="accent1"/>
                        </a:solidFill>
                        <a:latin typeface="Cambria Math" panose="02040503050406030204" pitchFamily="18"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𝑥</m:t>
                        </m:r>
                      </m:e>
                    </m:acc>
                    <m:r>
                      <a:rPr lang="en-US" b="0" i="1" smtClean="0">
                        <a:solidFill>
                          <a:schemeClr val="accent1"/>
                        </a:solidFill>
                        <a:latin typeface="Cambria Math" panose="02040503050406030204" pitchFamily="18" charset="0"/>
                      </a:rPr>
                      <m:t>)</m:t>
                    </m:r>
                  </m:oMath>
                </a14:m>
                <a:r>
                  <a:rPr lang="en-US" dirty="0">
                    <a:solidFill>
                      <a:schemeClr val="accent1"/>
                    </a:solidFill>
                  </a:rPr>
                  <a:t> </a:t>
                </a:r>
                <a:r>
                  <a:rPr lang="en-US" dirty="0"/>
                  <a:t>given </a:t>
                </a:r>
                <a14:m>
                  <m:oMath xmlns:m="http://schemas.openxmlformats.org/officeDocument/2006/math">
                    <m:r>
                      <a:rPr lang="en-US" b="0" i="1" smtClean="0">
                        <a:solidFill>
                          <a:schemeClr val="accent1"/>
                        </a:solidFill>
                        <a:latin typeface="Cambria Math" panose="02040503050406030204" pitchFamily="18" charset="0"/>
                      </a:rPr>
                      <m:t>h</m:t>
                    </m:r>
                  </m:oMath>
                </a14:m>
                <a:r>
                  <a:rPr lang="zh-TW" altLang="en-US" dirty="0"/>
                  <a:t> </a:t>
                </a:r>
                <a:r>
                  <a:rPr lang="en-US" altLang="zh-TW" dirty="0"/>
                  <a:t>(characterized by </a:t>
                </a:r>
                <a14:m>
                  <m:oMath xmlns:m="http://schemas.openxmlformats.org/officeDocument/2006/math">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r>
                  <a:rPr lang="en-US" altLang="zh-TW" dirty="0"/>
                  <a:t>)</a:t>
                </a:r>
              </a:p>
              <a:p>
                <a:pPr lvl="1"/>
                <a:r>
                  <a:rPr lang="en-US" dirty="0"/>
                  <a:t>Forward propagation</a:t>
                </a:r>
              </a:p>
              <a:p>
                <a:pPr lvl="1"/>
                <a:endParaRPr lang="en-US" dirty="0"/>
              </a:p>
              <a:p>
                <a:pPr lvl="1"/>
                <a:endParaRPr lang="en-US" dirty="0"/>
              </a:p>
              <a:p>
                <a:r>
                  <a:rPr lang="en-US" dirty="0"/>
                  <a:t>Given </a:t>
                </a:r>
                <a14:m>
                  <m:oMath xmlns:m="http://schemas.openxmlformats.org/officeDocument/2006/math">
                    <m:r>
                      <a:rPr lang="en-US" i="1">
                        <a:solidFill>
                          <a:schemeClr val="accent1"/>
                        </a:solidFill>
                        <a:latin typeface="Cambria Math" charset="0"/>
                      </a:rPr>
                      <m:t>𝐷</m:t>
                    </m:r>
                  </m:oMath>
                </a14:m>
                <a:r>
                  <a:rPr lang="en-US" dirty="0"/>
                  <a:t>, learn the weights </a:t>
                </a:r>
                <a14:m>
                  <m:oMath xmlns:m="http://schemas.openxmlformats.org/officeDocument/2006/math">
                    <m:r>
                      <a:rPr lang="en-US" i="1" dirty="0">
                        <a:solidFill>
                          <a:schemeClr val="accent1"/>
                        </a:solidFill>
                        <a:latin typeface="Cambria Math" charset="0"/>
                      </a:rPr>
                      <m:t>𝑊</m:t>
                    </m:r>
                    <m:r>
                      <a:rPr lang="en-US" i="1" dirty="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endParaRPr lang="en-US" dirty="0">
                  <a:solidFill>
                    <a:schemeClr val="accent1"/>
                  </a:solidFill>
                </a:endParaRPr>
              </a:p>
              <a:p>
                <a:pPr lvl="1"/>
                <a:r>
                  <a:rPr lang="en-US" dirty="0"/>
                  <a:t>Backpropagation</a:t>
                </a:r>
              </a:p>
              <a:p>
                <a:pPr lvl="1"/>
                <a:r>
                  <a:rPr lang="en-US" dirty="0"/>
                  <a:t>Initialize </a:t>
                </a:r>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r>
                      <a:rPr lang="en-US" i="1">
                        <a:latin typeface="Cambria Math" charset="0"/>
                      </a:rPr>
                      <m:t> </m:t>
                    </m:r>
                  </m:oMath>
                </a14:m>
                <a:r>
                  <a:rPr lang="en-US" dirty="0"/>
                  <a:t>randomly</a:t>
                </a:r>
              </a:p>
              <a:p>
                <a:pPr lvl="1"/>
                <a:r>
                  <a:rPr lang="en-US" dirty="0"/>
                  <a:t>For </a:t>
                </a:r>
                <a14:m>
                  <m:oMath xmlns:m="http://schemas.openxmlformats.org/officeDocument/2006/math">
                    <m:r>
                      <a:rPr lang="en-US" i="1">
                        <a:solidFill>
                          <a:schemeClr val="accent1"/>
                        </a:solidFill>
                        <a:latin typeface="Cambria Math" charset="0"/>
                      </a:rPr>
                      <m:t>𝑡</m:t>
                    </m:r>
                    <m:r>
                      <a:rPr lang="en-US" i="1">
                        <a:solidFill>
                          <a:schemeClr val="accent1"/>
                        </a:solidFill>
                        <a:latin typeface="Cambria Math" charset="0"/>
                      </a:rPr>
                      <m:t>=1</m:t>
                    </m:r>
                  </m:oMath>
                </a14:m>
                <a:r>
                  <a:rPr lang="en-US" dirty="0"/>
                  <a:t> to </a:t>
                </a:r>
                <a14:m>
                  <m:oMath xmlns:m="http://schemas.openxmlformats.org/officeDocument/2006/math">
                    <m:r>
                      <a:rPr lang="en-US" i="1">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i="1">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i="1">
                            <a:solidFill>
                              <a:schemeClr val="accent2"/>
                            </a:solidFill>
                            <a:latin typeface="Cambria Math" panose="02040503050406030204" pitchFamily="18" charset="0"/>
                          </a:rPr>
                        </m:ctrlPr>
                      </m:sSubSupPr>
                      <m:e>
                        <m:r>
                          <a:rPr lang="en-US" sz="2400" i="1">
                            <a:solidFill>
                              <a:schemeClr val="accent2"/>
                            </a:solidFill>
                            <a:latin typeface="Cambria Math" charset="0"/>
                          </a:rPr>
                          <m:t>𝑥</m:t>
                        </m:r>
                      </m:e>
                      <m:sub>
                        <m:r>
                          <a:rPr lang="en-US" sz="2400" i="1">
                            <a:solidFill>
                              <a:schemeClr val="accent2"/>
                            </a:solidFill>
                            <a:latin typeface="Cambria Math" charset="0"/>
                          </a:rPr>
                          <m:t>𝑖</m:t>
                        </m:r>
                      </m:sub>
                      <m:sup>
                        <m:r>
                          <a:rPr lang="en-US" sz="2400" i="1">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i="1">
                            <a:solidFill>
                              <a:schemeClr val="accent2"/>
                            </a:solidFill>
                            <a:latin typeface="Cambria Math" panose="02040503050406030204" pitchFamily="18" charset="0"/>
                          </a:rPr>
                        </m:ctrlPr>
                      </m:sSubSupPr>
                      <m:e>
                        <m:r>
                          <a:rPr lang="en-US" sz="2400" i="1">
                            <a:solidFill>
                              <a:schemeClr val="accent2"/>
                            </a:solidFill>
                            <a:latin typeface="Cambria Math" charset="0"/>
                          </a:rPr>
                          <m:t>𝑠</m:t>
                        </m:r>
                      </m:e>
                      <m:sub>
                        <m:r>
                          <a:rPr lang="en-US" sz="2400" i="1">
                            <a:solidFill>
                              <a:schemeClr val="accent2"/>
                            </a:solidFill>
                            <a:latin typeface="Cambria Math" charset="0"/>
                          </a:rPr>
                          <m:t>𝑖</m:t>
                        </m:r>
                      </m:sub>
                      <m:sup>
                        <m:r>
                          <a:rPr lang="en-US" sz="2400" i="1">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i="1">
                        <a:solidFill>
                          <a:schemeClr val="accent1"/>
                        </a:solidFill>
                        <a:latin typeface="Cambria Math" charset="0"/>
                      </a:rPr>
                      <m:t>−</m:t>
                    </m:r>
                    <m:r>
                      <a:rPr lang="en-US" sz="2400" i="1">
                        <a:solidFill>
                          <a:schemeClr val="accent1"/>
                        </a:solidFill>
                        <a:latin typeface="Cambria Math" charset="0"/>
                      </a:rPr>
                      <m:t>𝜂</m:t>
                    </m:r>
                    <m:sSubSup>
                      <m:sSubSupPr>
                        <m:ctrlPr>
                          <a:rPr lang="en-US" sz="2400" i="1">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i="1">
                            <a:solidFill>
                              <a:schemeClr val="accent2"/>
                            </a:solidFill>
                            <a:latin typeface="Cambria Math" charset="0"/>
                          </a:rPr>
                          <m:t>𝑥</m:t>
                        </m:r>
                      </m:e>
                      <m:sub>
                        <m:r>
                          <a:rPr lang="en-US" sz="2400" i="1">
                            <a:solidFill>
                              <a:schemeClr val="accent2"/>
                            </a:solidFill>
                            <a:latin typeface="Cambria Math" charset="0"/>
                          </a:rPr>
                          <m:t>𝑖</m:t>
                        </m:r>
                      </m:sub>
                      <m:sup>
                        <m:r>
                          <a:rPr lang="en-US" sz="2400" i="1">
                            <a:solidFill>
                              <a:schemeClr val="accent2"/>
                            </a:solidFill>
                            <a:latin typeface="Cambria Math" charset="0"/>
                          </a:rPr>
                          <m:t>(ℓ−1)</m:t>
                        </m:r>
                      </m:sup>
                    </m:sSubSup>
                  </m:oMath>
                </a14:m>
                <a:endParaRPr lang="en-US" sz="2400" dirty="0"/>
              </a:p>
              <a:p>
                <a:pPr lvl="1"/>
                <a:r>
                  <a:rPr lang="en-US" sz="2800" dirty="0"/>
                  <a:t>Return the weights</a:t>
                </a:r>
              </a:p>
              <a:p>
                <a:pPr lvl="2"/>
                <a:endParaRPr lang="en-US" dirty="0"/>
              </a:p>
            </p:txBody>
          </p:sp>
        </mc:Choice>
        <mc:Fallback xmlns="">
          <p:sp>
            <p:nvSpPr>
              <p:cNvPr id="3" name="Content Placeholder 2">
                <a:extLst>
                  <a:ext uri="{FF2B5EF4-FFF2-40B4-BE49-F238E27FC236}">
                    <a16:creationId xmlns:a16="http://schemas.microsoft.com/office/drawing/2014/main" id="{4D2A130D-9631-474E-81A6-DFAE409078E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965" t="-2519"/>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6EBF043-4DB4-6942-B857-8AD2622437DD}"/>
              </a:ext>
            </a:extLst>
          </p:cNvPr>
          <p:cNvGrpSpPr/>
          <p:nvPr/>
        </p:nvGrpSpPr>
        <p:grpSpPr>
          <a:xfrm>
            <a:off x="7944427" y="1842351"/>
            <a:ext cx="4043103" cy="2459131"/>
            <a:chOff x="7179730" y="1825247"/>
            <a:chExt cx="4638348" cy="2821176"/>
          </a:xfrm>
        </p:grpSpPr>
        <p:grpSp>
          <p:nvGrpSpPr>
            <p:cNvPr id="6" name="Group 5">
              <a:extLst>
                <a:ext uri="{FF2B5EF4-FFF2-40B4-BE49-F238E27FC236}">
                  <a16:creationId xmlns:a16="http://schemas.microsoft.com/office/drawing/2014/main" id="{46250CB8-CB25-014F-89C0-B86DBAB09660}"/>
                </a:ext>
              </a:extLst>
            </p:cNvPr>
            <p:cNvGrpSpPr/>
            <p:nvPr/>
          </p:nvGrpSpPr>
          <p:grpSpPr>
            <a:xfrm>
              <a:off x="7179730" y="1825247"/>
              <a:ext cx="4622025" cy="2821176"/>
              <a:chOff x="-35994" y="4014385"/>
              <a:chExt cx="7589980" cy="4675831"/>
            </a:xfrm>
          </p:grpSpPr>
          <p:pic>
            <p:nvPicPr>
              <p:cNvPr id="8" name="Picture 7">
                <a:extLst>
                  <a:ext uri="{FF2B5EF4-FFF2-40B4-BE49-F238E27FC236}">
                    <a16:creationId xmlns:a16="http://schemas.microsoft.com/office/drawing/2014/main" id="{D32C696E-CE97-6949-B999-84FBDFB03D92}"/>
                  </a:ext>
                </a:extLst>
              </p:cNvPr>
              <p:cNvPicPr>
                <a:picLocks noChangeAspect="1"/>
              </p:cNvPicPr>
              <p:nvPr/>
            </p:nvPicPr>
            <p:blipFill>
              <a:blip r:embed="rId4"/>
              <a:stretch>
                <a:fillRect/>
              </a:stretch>
            </p:blipFill>
            <p:spPr>
              <a:xfrm>
                <a:off x="-35994" y="4684805"/>
                <a:ext cx="7264426" cy="4005411"/>
              </a:xfrm>
              <a:prstGeom prst="rect">
                <a:avLst/>
              </a:prstGeom>
            </p:spPr>
          </p:pic>
          <p:sp>
            <p:nvSpPr>
              <p:cNvPr id="9" name="Rounded Rectangle 8">
                <a:extLst>
                  <a:ext uri="{FF2B5EF4-FFF2-40B4-BE49-F238E27FC236}">
                    <a16:creationId xmlns:a16="http://schemas.microsoft.com/office/drawing/2014/main" id="{4558204B-766E-2D49-B9AB-BCBC5251A8E0}"/>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31596087-491E-5F4E-8B45-BC0372C41504}"/>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78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B128-C9C0-984C-A750-5C3D116F809F}"/>
              </a:ext>
            </a:extLst>
          </p:cNvPr>
          <p:cNvSpPr>
            <a:spLocks noGrp="1"/>
          </p:cNvSpPr>
          <p:nvPr>
            <p:ph type="title"/>
          </p:nvPr>
        </p:nvSpPr>
        <p:spPr/>
        <p:txBody>
          <a:bodyPr/>
          <a:lstStyle/>
          <a:p>
            <a:r>
              <a:rPr lang="en-US" dirty="0"/>
              <a:t>Regularizations in Neural Networks</a:t>
            </a:r>
          </a:p>
        </p:txBody>
      </p:sp>
      <p:sp>
        <p:nvSpPr>
          <p:cNvPr id="3" name="Content Placeholder 2">
            <a:extLst>
              <a:ext uri="{FF2B5EF4-FFF2-40B4-BE49-F238E27FC236}">
                <a16:creationId xmlns:a16="http://schemas.microsoft.com/office/drawing/2014/main" id="{75CBF8C2-EF3D-7D4B-9FFD-C56E0E0C1DC1}"/>
              </a:ext>
            </a:extLst>
          </p:cNvPr>
          <p:cNvSpPr>
            <a:spLocks noGrp="1"/>
          </p:cNvSpPr>
          <p:nvPr>
            <p:ph idx="1"/>
          </p:nvPr>
        </p:nvSpPr>
        <p:spPr>
          <a:xfrm>
            <a:off x="838200" y="1825624"/>
            <a:ext cx="10515600" cy="4753595"/>
          </a:xfrm>
        </p:spPr>
        <p:txBody>
          <a:bodyPr>
            <a:normAutofit lnSpcReduction="10000"/>
          </a:bodyPr>
          <a:lstStyle/>
          <a:p>
            <a:r>
              <a:rPr lang="en-US" dirty="0"/>
              <a:t>Weight-based regularization</a:t>
            </a:r>
          </a:p>
          <a:p>
            <a:pPr marL="0" indent="0">
              <a:buNone/>
            </a:pPr>
            <a:endParaRPr lang="en-US" dirty="0"/>
          </a:p>
          <a:p>
            <a:r>
              <a:rPr lang="en-US" dirty="0"/>
              <a:t>Early stopping</a:t>
            </a:r>
          </a:p>
          <a:p>
            <a:endParaRPr lang="en-US" dirty="0"/>
          </a:p>
          <a:p>
            <a:endParaRPr lang="en-US" dirty="0"/>
          </a:p>
          <a:p>
            <a:r>
              <a:rPr lang="en-US" dirty="0"/>
              <a:t>Dropout</a:t>
            </a:r>
          </a:p>
          <a:p>
            <a:endParaRPr lang="en-US" dirty="0"/>
          </a:p>
          <a:p>
            <a:endParaRPr lang="en-US" dirty="0"/>
          </a:p>
          <a:p>
            <a:r>
              <a:rPr lang="en-US" dirty="0"/>
              <a:t>Adding noises </a:t>
            </a:r>
            <a:br>
              <a:rPr lang="en-US" dirty="0"/>
            </a:br>
            <a:r>
              <a:rPr lang="en-US" dirty="0"/>
              <a:t>(Data augmentation)</a:t>
            </a:r>
          </a:p>
        </p:txBody>
      </p:sp>
      <p:pic>
        <p:nvPicPr>
          <p:cNvPr id="4" name="Picture 3">
            <a:extLst>
              <a:ext uri="{FF2B5EF4-FFF2-40B4-BE49-F238E27FC236}">
                <a16:creationId xmlns:a16="http://schemas.microsoft.com/office/drawing/2014/main" id="{D5337768-B40D-204C-81A5-2CE62FF1F950}"/>
              </a:ext>
            </a:extLst>
          </p:cNvPr>
          <p:cNvPicPr>
            <a:picLocks noChangeAspect="1"/>
          </p:cNvPicPr>
          <p:nvPr/>
        </p:nvPicPr>
        <p:blipFill>
          <a:blip r:embed="rId3"/>
          <a:stretch>
            <a:fillRect/>
          </a:stretch>
        </p:blipFill>
        <p:spPr>
          <a:xfrm>
            <a:off x="3615953" y="2412865"/>
            <a:ext cx="1723054" cy="1313259"/>
          </a:xfrm>
          <a:prstGeom prst="rect">
            <a:avLst/>
          </a:prstGeom>
        </p:spPr>
      </p:pic>
      <p:pic>
        <p:nvPicPr>
          <p:cNvPr id="5" name="Picture 4">
            <a:extLst>
              <a:ext uri="{FF2B5EF4-FFF2-40B4-BE49-F238E27FC236}">
                <a16:creationId xmlns:a16="http://schemas.microsoft.com/office/drawing/2014/main" id="{E24A2C44-F119-AD4F-85A6-B16C30BE8853}"/>
              </a:ext>
            </a:extLst>
          </p:cNvPr>
          <p:cNvPicPr>
            <a:picLocks noChangeAspect="1"/>
          </p:cNvPicPr>
          <p:nvPr/>
        </p:nvPicPr>
        <p:blipFill>
          <a:blip r:embed="rId4"/>
          <a:stretch>
            <a:fillRect/>
          </a:stretch>
        </p:blipFill>
        <p:spPr>
          <a:xfrm>
            <a:off x="3615953" y="3861060"/>
            <a:ext cx="1368653" cy="1455046"/>
          </a:xfrm>
          <a:prstGeom prst="rect">
            <a:avLst/>
          </a:prstGeom>
        </p:spPr>
      </p:pic>
      <p:pic>
        <p:nvPicPr>
          <p:cNvPr id="6" name="Picture 5">
            <a:extLst>
              <a:ext uri="{FF2B5EF4-FFF2-40B4-BE49-F238E27FC236}">
                <a16:creationId xmlns:a16="http://schemas.microsoft.com/office/drawing/2014/main" id="{F668E0EF-E1CC-1D43-BB72-ACB03A4B34B2}"/>
              </a:ext>
            </a:extLst>
          </p:cNvPr>
          <p:cNvPicPr>
            <a:picLocks noChangeAspect="1"/>
          </p:cNvPicPr>
          <p:nvPr/>
        </p:nvPicPr>
        <p:blipFill>
          <a:blip r:embed="rId5"/>
          <a:stretch>
            <a:fillRect/>
          </a:stretch>
        </p:blipFill>
        <p:spPr>
          <a:xfrm>
            <a:off x="6988098" y="3726124"/>
            <a:ext cx="1405950" cy="1455046"/>
          </a:xfrm>
          <a:prstGeom prst="rect">
            <a:avLst/>
          </a:prstGeom>
        </p:spPr>
      </p:pic>
      <p:cxnSp>
        <p:nvCxnSpPr>
          <p:cNvPr id="7" name="Straight Arrow Connector 6">
            <a:extLst>
              <a:ext uri="{FF2B5EF4-FFF2-40B4-BE49-F238E27FC236}">
                <a16:creationId xmlns:a16="http://schemas.microsoft.com/office/drawing/2014/main" id="{2101C856-9461-C447-BEA7-A62DF86464B0}"/>
              </a:ext>
            </a:extLst>
          </p:cNvPr>
          <p:cNvCxnSpPr>
            <a:cxnSpLocks/>
          </p:cNvCxnSpPr>
          <p:nvPr/>
        </p:nvCxnSpPr>
        <p:spPr>
          <a:xfrm>
            <a:off x="5736683" y="4656726"/>
            <a:ext cx="548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12">
            <a:extLst>
              <a:ext uri="{FF2B5EF4-FFF2-40B4-BE49-F238E27FC236}">
                <a16:creationId xmlns:a16="http://schemas.microsoft.com/office/drawing/2014/main" id="{A8F7BDD0-F8DF-6541-94A2-665EB535A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6600" y="5599032"/>
            <a:ext cx="1511983" cy="1133205"/>
          </a:xfrm>
          <a:prstGeom prst="rect">
            <a:avLst/>
          </a:prstGeom>
        </p:spPr>
      </p:pic>
      <p:pic>
        <p:nvPicPr>
          <p:cNvPr id="11" name="Picture 10">
            <a:extLst>
              <a:ext uri="{FF2B5EF4-FFF2-40B4-BE49-F238E27FC236}">
                <a16:creationId xmlns:a16="http://schemas.microsoft.com/office/drawing/2014/main" id="{BD75E083-A3DF-8849-9B86-D7FB4F998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5025" y="5273120"/>
            <a:ext cx="2017539" cy="1511563"/>
          </a:xfrm>
          <a:prstGeom prst="rect">
            <a:avLst/>
          </a:prstGeom>
        </p:spPr>
      </p:pic>
      <p:cxnSp>
        <p:nvCxnSpPr>
          <p:cNvPr id="13" name="Straight Arrow Connector 12">
            <a:extLst>
              <a:ext uri="{FF2B5EF4-FFF2-40B4-BE49-F238E27FC236}">
                <a16:creationId xmlns:a16="http://schemas.microsoft.com/office/drawing/2014/main" id="{E2672529-156A-7A41-9DBA-C256F8F0A157}"/>
              </a:ext>
            </a:extLst>
          </p:cNvPr>
          <p:cNvCxnSpPr>
            <a:cxnSpLocks/>
          </p:cNvCxnSpPr>
          <p:nvPr/>
        </p:nvCxnSpPr>
        <p:spPr>
          <a:xfrm>
            <a:off x="6585294" y="6217394"/>
            <a:ext cx="548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B8008D-B27A-4CD1-A45F-694936273BCA}"/>
              </a:ext>
            </a:extLst>
          </p:cNvPr>
          <p:cNvSpPr txBox="1"/>
          <p:nvPr/>
        </p:nvSpPr>
        <p:spPr>
          <a:xfrm>
            <a:off x="2175164" y="630381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716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747621-F485-EA45-ACFB-EF430C19CEAF}"/>
              </a:ext>
            </a:extLst>
          </p:cNvPr>
          <p:cNvSpPr>
            <a:spLocks noGrp="1"/>
          </p:cNvSpPr>
          <p:nvPr>
            <p:ph type="title"/>
          </p:nvPr>
        </p:nvSpPr>
        <p:spPr>
          <a:xfrm>
            <a:off x="289983" y="2126919"/>
            <a:ext cx="10515600" cy="2852737"/>
          </a:xfrm>
        </p:spPr>
        <p:txBody>
          <a:bodyPr/>
          <a:lstStyle/>
          <a:p>
            <a:r>
              <a:rPr lang="en-US" dirty="0"/>
              <a:t>Today’s Lecture</a:t>
            </a:r>
            <a:endParaRPr lang="en-US" dirty="0">
              <a:solidFill>
                <a:schemeClr val="accent1"/>
              </a:solidFill>
            </a:endParaRPr>
          </a:p>
        </p:txBody>
      </p:sp>
      <p:sp>
        <p:nvSpPr>
          <p:cNvPr id="5" name="Text Placeholder 4">
            <a:extLst>
              <a:ext uri="{FF2B5EF4-FFF2-40B4-BE49-F238E27FC236}">
                <a16:creationId xmlns:a16="http://schemas.microsoft.com/office/drawing/2014/main" id="{F2A36025-F8EC-0043-888F-5FF4C6DBFDD2}"/>
              </a:ext>
            </a:extLst>
          </p:cNvPr>
          <p:cNvSpPr>
            <a:spLocks noGrp="1"/>
          </p:cNvSpPr>
          <p:nvPr>
            <p:ph type="body" idx="1"/>
          </p:nvPr>
        </p:nvSpPr>
        <p:spPr>
          <a:xfrm>
            <a:off x="111512" y="5928528"/>
            <a:ext cx="12080488" cy="834362"/>
          </a:xfrm>
        </p:spPr>
        <p:txBody>
          <a:bodyPr>
            <a:normAutofit fontScale="85000" lnSpcReduction="10000"/>
          </a:bodyPr>
          <a:lstStyle/>
          <a:p>
            <a:r>
              <a:rPr lang="en-US"/>
              <a:t>The notes are not intended to be comprehensive. </a:t>
            </a:r>
            <a:r>
              <a:rPr lang="en-US" dirty="0"/>
              <a:t>They should be accompanied by lectures and/or textbook.</a:t>
            </a:r>
          </a:p>
          <a:p>
            <a:r>
              <a:rPr lang="en-US" dirty="0"/>
              <a:t>Let me know if you spot errors.</a:t>
            </a:r>
          </a:p>
        </p:txBody>
      </p:sp>
      <p:sp>
        <p:nvSpPr>
          <p:cNvPr id="6" name="Text Placeholder 4">
            <a:extLst>
              <a:ext uri="{FF2B5EF4-FFF2-40B4-BE49-F238E27FC236}">
                <a16:creationId xmlns:a16="http://schemas.microsoft.com/office/drawing/2014/main" id="{F2A36025-F8EC-0043-888F-5FF4C6DBFDD2}"/>
              </a:ext>
            </a:extLst>
          </p:cNvPr>
          <p:cNvSpPr txBox="1">
            <a:spLocks/>
          </p:cNvSpPr>
          <p:nvPr/>
        </p:nvSpPr>
        <p:spPr>
          <a:xfrm>
            <a:off x="831850" y="4562475"/>
            <a:ext cx="9855200" cy="834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3600" b="1" dirty="0">
              <a:solidFill>
                <a:schemeClr val="accent1"/>
              </a:solidFill>
            </a:endParaRPr>
          </a:p>
        </p:txBody>
      </p:sp>
    </p:spTree>
    <p:extLst>
      <p:ext uri="{BB962C8B-B14F-4D97-AF65-F5344CB8AC3E}">
        <p14:creationId xmlns:p14="http://schemas.microsoft.com/office/powerpoint/2010/main" val="1143357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8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AAE3-1B58-264E-AE2E-95A53780F22E}"/>
              </a:ext>
            </a:extLst>
          </p:cNvPr>
          <p:cNvSpPr>
            <a:spLocks noGrp="1"/>
          </p:cNvSpPr>
          <p:nvPr>
            <p:ph type="title"/>
          </p:nvPr>
        </p:nvSpPr>
        <p:spPr/>
        <p:txBody>
          <a:bodyPr/>
          <a:lstStyle/>
          <a:p>
            <a:r>
              <a:rPr lang="en-US" dirty="0"/>
              <a:t>Brief/Informal History</a:t>
            </a:r>
          </a:p>
        </p:txBody>
      </p:sp>
      <p:sp>
        <p:nvSpPr>
          <p:cNvPr id="3" name="Text Placeholder 2">
            <a:extLst>
              <a:ext uri="{FF2B5EF4-FFF2-40B4-BE49-F238E27FC236}">
                <a16:creationId xmlns:a16="http://schemas.microsoft.com/office/drawing/2014/main" id="{E94DB985-EEB3-6549-B499-A8D501EED3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154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4207565" y="403143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45493" y="-1534086"/>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8223" y="2118081"/>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48126" y="300511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7098193" y="1186605"/>
            <a:ext cx="3962400" cy="4876800"/>
          </a:xfrm>
          <a:prstGeom prst="rect">
            <a:avLst/>
          </a:prstGeom>
        </p:spPr>
      </p:pic>
      <p:pic>
        <p:nvPicPr>
          <p:cNvPr id="1028" name="Picture 4">
            <a:extLst>
              <a:ext uri="{FF2B5EF4-FFF2-40B4-BE49-F238E27FC236}">
                <a16:creationId xmlns:a16="http://schemas.microsoft.com/office/drawing/2014/main" id="{2408F01A-7862-0E48-80C2-BA920E05A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24" y="348921"/>
            <a:ext cx="4623740" cy="3887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1E02A5-AFF3-2C48-A09B-E06F9B84FFC6}"/>
              </a:ext>
            </a:extLst>
          </p:cNvPr>
          <p:cNvSpPr txBox="1"/>
          <p:nvPr/>
        </p:nvSpPr>
        <p:spPr>
          <a:xfrm>
            <a:off x="5864251" y="-31008"/>
            <a:ext cx="1674689" cy="369332"/>
          </a:xfrm>
          <a:prstGeom prst="rect">
            <a:avLst/>
          </a:prstGeom>
          <a:noFill/>
        </p:spPr>
        <p:txBody>
          <a:bodyPr wrap="none" rtlCol="0">
            <a:spAutoFit/>
          </a:bodyPr>
          <a:lstStyle/>
          <a:p>
            <a:r>
              <a:rPr lang="en-US" dirty="0"/>
              <a:t>New York Times</a:t>
            </a:r>
          </a:p>
        </p:txBody>
      </p:sp>
    </p:spTree>
    <p:extLst>
      <p:ext uri="{BB962C8B-B14F-4D97-AF65-F5344CB8AC3E}">
        <p14:creationId xmlns:p14="http://schemas.microsoft.com/office/powerpoint/2010/main" val="8257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6069496" y="395256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32171" y="-1521345"/>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0" y="62418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2185"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901611"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31302" y="161178"/>
            <a:ext cx="11688419" cy="1200329"/>
          </a:xfrm>
          <a:prstGeom prst="rect">
            <a:avLst/>
          </a:prstGeom>
        </p:spPr>
        <p:txBody>
          <a:bodyPr wrap="square">
            <a:spAutoFit/>
          </a:bodyPr>
          <a:lstStyle/>
          <a:p>
            <a:r>
              <a:rPr lang="en-US" sz="2400"/>
              <a:t>Minsky: </a:t>
            </a:r>
            <a:r>
              <a:rPr lang="en-US" sz="2400" dirty="0"/>
              <a:t>“However, I started to worry about what such a machine could not do. For example, it could tell ‘E’s from ‘F’s, and ‘5’s from ‘6’s—things like that. But when there were disturbing stimuli near these figures that weren’t correlated with them the recognition was destroyed.”</a:t>
            </a:r>
          </a:p>
        </p:txBody>
      </p:sp>
    </p:spTree>
    <p:extLst>
      <p:ext uri="{BB962C8B-B14F-4D97-AF65-F5344CB8AC3E}">
        <p14:creationId xmlns:p14="http://schemas.microsoft.com/office/powerpoint/2010/main" val="30209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11211" y="1024457"/>
            <a:ext cx="8143459" cy="523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25682" y="4092439"/>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8783125" y="342835"/>
            <a:ext cx="2444531" cy="1990409"/>
          </a:xfrm>
          <a:prstGeom prst="rect">
            <a:avLst/>
          </a:prstGeom>
        </p:spPr>
      </p:pic>
    </p:spTree>
    <p:extLst>
      <p:ext uri="{BB962C8B-B14F-4D97-AF65-F5344CB8AC3E}">
        <p14:creationId xmlns:p14="http://schemas.microsoft.com/office/powerpoint/2010/main" val="15723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79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8D1F-9694-D748-9B84-FDFDB1FD852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2751AA68-7ABA-B04C-A2DE-70E316F15173}"/>
              </a:ext>
            </a:extLst>
          </p:cNvPr>
          <p:cNvSpPr>
            <a:spLocks noGrp="1"/>
          </p:cNvSpPr>
          <p:nvPr>
            <p:ph idx="1"/>
          </p:nvPr>
        </p:nvSpPr>
        <p:spPr>
          <a:xfrm>
            <a:off x="838200" y="1825625"/>
            <a:ext cx="11353800" cy="4351338"/>
          </a:xfrm>
        </p:spPr>
        <p:txBody>
          <a:bodyPr/>
          <a:lstStyle/>
          <a:p>
            <a:r>
              <a:rPr lang="en-US" dirty="0"/>
              <a:t>Homework 5 is due Dec 2 (Friday)</a:t>
            </a:r>
          </a:p>
          <a:p>
            <a:endParaRPr lang="en-US" dirty="0"/>
          </a:p>
          <a:p>
            <a:r>
              <a:rPr lang="en-US" dirty="0"/>
              <a:t>Exam 2 will be on Dec 8 (Thursday)</a:t>
            </a:r>
          </a:p>
          <a:p>
            <a:pPr lvl="1"/>
            <a:r>
              <a:rPr lang="en-US" dirty="0"/>
              <a:t>Will focus on the topics in the second half of the semester</a:t>
            </a:r>
          </a:p>
          <a:p>
            <a:pPr lvl="2"/>
            <a:r>
              <a:rPr lang="en-US" dirty="0"/>
              <a:t>Note though knowledge is cumulative, so we still assume you know the concepts earlier</a:t>
            </a:r>
          </a:p>
          <a:p>
            <a:pPr lvl="1"/>
            <a:r>
              <a:rPr lang="en-US" dirty="0"/>
              <a:t>Format / logistics will be similar with what we have in Exam 1</a:t>
            </a:r>
          </a:p>
          <a:p>
            <a:pPr lvl="2"/>
            <a:r>
              <a:rPr lang="en-US" dirty="0"/>
              <a:t>Timed exam (75 min) during lecture time in the classroom</a:t>
            </a:r>
          </a:p>
          <a:p>
            <a:pPr lvl="2"/>
            <a:r>
              <a:rPr lang="en-US" dirty="0"/>
              <a:t>Closed-book exam with 2 letter-size cheat sheets allowed (4 pages in total) </a:t>
            </a:r>
          </a:p>
          <a:p>
            <a:pPr lvl="3"/>
            <a:r>
              <a:rPr lang="en-US" dirty="0"/>
              <a:t>No format limitations (it can be typed, written, or a combination)</a:t>
            </a:r>
          </a:p>
          <a:p>
            <a:pPr lvl="1"/>
            <a:r>
              <a:rPr lang="en-US" dirty="0"/>
              <a:t>Dec 6 (Tuesday) will be a review lecture</a:t>
            </a:r>
          </a:p>
          <a:p>
            <a:pPr lvl="2"/>
            <a:endParaRPr lang="en-US" dirty="0"/>
          </a:p>
        </p:txBody>
      </p:sp>
    </p:spTree>
    <p:extLst>
      <p:ext uri="{BB962C8B-B14F-4D97-AF65-F5344CB8AC3E}">
        <p14:creationId xmlns:p14="http://schemas.microsoft.com/office/powerpoint/2010/main" val="6932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Tree>
    <p:extLst>
      <p:ext uri="{BB962C8B-B14F-4D97-AF65-F5344CB8AC3E}">
        <p14:creationId xmlns:p14="http://schemas.microsoft.com/office/powerpoint/2010/main" val="176560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 2012</a:t>
            </a:r>
          </a:p>
        </p:txBody>
      </p:sp>
      <p:pic>
        <p:nvPicPr>
          <p:cNvPr id="11" name="Picture 10"/>
          <p:cNvPicPr>
            <a:picLocks noChangeAspect="1"/>
          </p:cNvPicPr>
          <p:nvPr/>
        </p:nvPicPr>
        <p:blipFill>
          <a:blip r:embed="rId2"/>
          <a:stretch>
            <a:fillRect/>
          </a:stretch>
        </p:blipFill>
        <p:spPr>
          <a:xfrm>
            <a:off x="1249017" y="1557302"/>
            <a:ext cx="3044687" cy="4748145"/>
          </a:xfrm>
          <a:prstGeom prst="rect">
            <a:avLst/>
          </a:prstGeom>
        </p:spPr>
      </p:pic>
      <p:pic>
        <p:nvPicPr>
          <p:cNvPr id="3" name="Picture 2"/>
          <p:cNvPicPr>
            <a:picLocks noChangeAspect="1"/>
          </p:cNvPicPr>
          <p:nvPr/>
        </p:nvPicPr>
        <p:blipFill>
          <a:blip r:embed="rId3"/>
          <a:stretch>
            <a:fillRect/>
          </a:stretch>
        </p:blipFill>
        <p:spPr>
          <a:xfrm>
            <a:off x="4538054" y="1868556"/>
            <a:ext cx="7300877" cy="4108174"/>
          </a:xfrm>
          <a:prstGeom prst="rect">
            <a:avLst/>
          </a:prstGeom>
        </p:spPr>
      </p:pic>
    </p:spTree>
    <p:extLst>
      <p:ext uri="{BB962C8B-B14F-4D97-AF65-F5344CB8AC3E}">
        <p14:creationId xmlns:p14="http://schemas.microsoft.com/office/powerpoint/2010/main" val="171715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8775" y="-771214"/>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9904" y="-54690"/>
            <a:ext cx="8955990" cy="6724012"/>
          </a:xfrm>
          <a:prstGeom prst="rect">
            <a:avLst/>
          </a:prstGeom>
        </p:spPr>
      </p:pic>
      <p:sp>
        <p:nvSpPr>
          <p:cNvPr id="6" name="Rectangle 5"/>
          <p:cNvSpPr/>
          <p:nvPr/>
        </p:nvSpPr>
        <p:spPr>
          <a:xfrm>
            <a:off x="1054658" y="-1038259"/>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5629" y="5088840"/>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8403" y="4969565"/>
            <a:ext cx="1979268" cy="11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8040" y="5557992"/>
            <a:ext cx="3006312"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33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4318-3F85-4E41-BB61-DF243C29A556}"/>
              </a:ext>
            </a:extLst>
          </p:cNvPr>
          <p:cNvSpPr>
            <a:spLocks noGrp="1"/>
          </p:cNvSpPr>
          <p:nvPr>
            <p:ph type="title"/>
          </p:nvPr>
        </p:nvSpPr>
        <p:spPr/>
        <p:txBody>
          <a:bodyPr/>
          <a:lstStyle/>
          <a:p>
            <a:r>
              <a:rPr lang="en-US" dirty="0"/>
              <a:t>What is “Deep” Learning</a:t>
            </a:r>
          </a:p>
        </p:txBody>
      </p:sp>
      <p:sp>
        <p:nvSpPr>
          <p:cNvPr id="3" name="Text Placeholder 2">
            <a:extLst>
              <a:ext uri="{FF2B5EF4-FFF2-40B4-BE49-F238E27FC236}">
                <a16:creationId xmlns:a16="http://schemas.microsoft.com/office/drawing/2014/main" id="{A939E382-D9C1-FB4E-914C-20F6728FCBD9}"/>
              </a:ext>
            </a:extLst>
          </p:cNvPr>
          <p:cNvSpPr>
            <a:spLocks noGrp="1"/>
          </p:cNvSpPr>
          <p:nvPr>
            <p:ph type="body" idx="1"/>
          </p:nvPr>
        </p:nvSpPr>
        <p:spPr>
          <a:xfrm>
            <a:off x="831850" y="4921405"/>
            <a:ext cx="10515600" cy="1168245"/>
          </a:xfrm>
        </p:spPr>
        <p:txBody>
          <a:bodyPr>
            <a:normAutofit/>
          </a:bodyPr>
          <a:lstStyle/>
          <a:p>
            <a:r>
              <a:rPr lang="en-US" sz="3600" dirty="0"/>
              <a:t>Neural networks with many layers</a:t>
            </a:r>
          </a:p>
        </p:txBody>
      </p:sp>
    </p:spTree>
    <p:extLst>
      <p:ext uri="{BB962C8B-B14F-4D97-AF65-F5344CB8AC3E}">
        <p14:creationId xmlns:p14="http://schemas.microsoft.com/office/powerpoint/2010/main" val="35168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a:t>How do we write a hypothesis in a single-hidden layer NN mathematically?</a:t>
                </a:r>
              </a:p>
              <a:p>
                <a:pPr lvl="1"/>
                <a14:m>
                  <m:oMath xmlns:m="http://schemas.openxmlformats.org/officeDocument/2006/math">
                    <m:r>
                      <a:rPr lang="en-US" b="0" i="1" smtClean="0">
                        <a:solidFill>
                          <a:schemeClr val="bg1"/>
                        </a:solidFill>
                        <a:latin typeface="Cambria Math" charset="0"/>
                      </a:rPr>
                      <m:t>h</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charset="0"/>
                              </a:rPr>
                              <m:t>𝑥</m:t>
                            </m:r>
                          </m:e>
                        </m:acc>
                      </m:e>
                    </m:d>
                    <m:r>
                      <a:rPr lang="en-US" b="0" i="1" smtClean="0">
                        <a:solidFill>
                          <a:schemeClr val="bg1"/>
                        </a:solidFill>
                        <a:latin typeface="Cambria Math" charset="0"/>
                      </a:rPr>
                      <m:t>=</m:t>
                    </m:r>
                    <m:r>
                      <a:rPr lang="en-US" b="0" i="1" smtClean="0">
                        <a:solidFill>
                          <a:schemeClr val="bg1"/>
                        </a:solidFill>
                        <a:latin typeface="Cambria Math" charset="0"/>
                      </a:rPr>
                      <m:t>𝜃</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0,1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𝑗</m:t>
                            </m:r>
                            <m:r>
                              <a:rPr lang="en-US" b="0" i="1" smtClean="0">
                                <a:solidFill>
                                  <a:schemeClr val="bg1"/>
                                </a:solidFill>
                                <a:latin typeface="Cambria Math" charset="0"/>
                              </a:rPr>
                              <m:t>=1</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𝑗</m:t>
                                </m:r>
                                <m:r>
                                  <a:rPr lang="en-US" b="0" i="1" smtClean="0">
                                    <a:solidFill>
                                      <a:schemeClr val="bg1"/>
                                    </a:solidFill>
                                    <a:latin typeface="Cambria Math" charset="0"/>
                                  </a:rPr>
                                  <m:t>,1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2</m:t>
                                    </m:r>
                                  </m:e>
                                </m:d>
                              </m:sup>
                            </m:sSubSup>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𝑥</m:t>
                                </m:r>
                              </m:e>
                              <m:sub>
                                <m:r>
                                  <a:rPr lang="en-US" b="0" i="1" smtClean="0">
                                    <a:solidFill>
                                      <a:schemeClr val="bg1"/>
                                    </a:solidFill>
                                    <a:latin typeface="Cambria Math" panose="02040503050406030204" pitchFamily="18" charset="0"/>
                                  </a:rPr>
                                  <m:t>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bSup>
                          </m:e>
                        </m:nary>
                      </m:e>
                    </m:d>
                  </m:oMath>
                </a14:m>
                <a:endParaRPr lang="en-US" dirty="0">
                  <a:solidFill>
                    <a:schemeClr val="bg1"/>
                  </a:solidFill>
                </a:endParaRPr>
              </a:p>
              <a:p>
                <a:pPr lvl="1"/>
                <a14:m>
                  <m:oMath xmlns:m="http://schemas.openxmlformats.org/officeDocument/2006/math">
                    <m:r>
                      <a:rPr lang="en-US" i="1">
                        <a:solidFill>
                          <a:schemeClr val="bg1"/>
                        </a:solidFill>
                        <a:latin typeface="Cambria Math" charset="0"/>
                      </a:rPr>
                      <m:t>h</m:t>
                    </m:r>
                    <m:d>
                      <m:dPr>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d>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0,1</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i="1">
                            <a:solidFill>
                              <a:schemeClr val="bg1"/>
                            </a:solidFill>
                            <a:latin typeface="Cambria Math" charset="0"/>
                          </a:rPr>
                          <m:t>+</m:t>
                        </m:r>
                        <m:nary>
                          <m:naryPr>
                            <m:chr m:val="∑"/>
                            <m:limLoc m:val="subSup"/>
                            <m:ctrlPr>
                              <a:rPr lang="is-IS" i="1">
                                <a:solidFill>
                                  <a:schemeClr val="bg1"/>
                                </a:solidFill>
                                <a:latin typeface="Cambria Math" panose="02040503050406030204" pitchFamily="18" charset="0"/>
                              </a:rPr>
                            </m:ctrlPr>
                          </m:naryPr>
                          <m:sub>
                            <m:r>
                              <m:rPr>
                                <m:brk m:alnAt="25"/>
                              </m:rPr>
                              <a:rPr lang="en-US" i="1">
                                <a:solidFill>
                                  <a:schemeClr val="bg1"/>
                                </a:solidFill>
                                <a:latin typeface="Cambria Math" charset="0"/>
                              </a:rPr>
                              <m:t>𝑗</m:t>
                            </m:r>
                            <m:r>
                              <a:rPr lang="en-US" i="1">
                                <a:solidFill>
                                  <a:schemeClr val="bg1"/>
                                </a:solidFill>
                                <a:latin typeface="Cambria Math" charset="0"/>
                              </a:rPr>
                              <m:t>=1</m:t>
                            </m:r>
                          </m:sub>
                          <m:sup>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𝑑</m:t>
                                </m:r>
                              </m:e>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1</m:t>
                                    </m:r>
                                  </m:e>
                                </m:d>
                              </m:sup>
                            </m:sSup>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𝑗</m:t>
                                </m:r>
                                <m:r>
                                  <a:rPr lang="en-US" i="1">
                                    <a:solidFill>
                                      <a:schemeClr val="bg1"/>
                                    </a:solidFill>
                                    <a:latin typeface="Cambria Math" charset="0"/>
                                  </a:rPr>
                                  <m:t>,1</m:t>
                                </m:r>
                              </m:sub>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2</m:t>
                                    </m:r>
                                  </m:e>
                                </m:d>
                              </m:sup>
                            </m:sSubSup>
                            <m:r>
                              <a:rPr lang="en-US" b="0" i="1" smtClean="0">
                                <a:solidFill>
                                  <a:schemeClr val="bg1"/>
                                </a:solidFill>
                                <a:latin typeface="Cambria Math" charset="0"/>
                              </a:rPr>
                              <m:t>𝜃</m:t>
                            </m:r>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𝑖</m:t>
                                </m:r>
                                <m:r>
                                  <a:rPr lang="en-US" b="0" i="1" smtClean="0">
                                    <a:solidFill>
                                      <a:schemeClr val="bg1"/>
                                    </a:solidFill>
                                    <a:latin typeface="Cambria Math" charset="0"/>
                                  </a:rPr>
                                  <m:t>=0</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r>
                                      <a:rPr lang="en-US" b="0" i="1" smtClean="0">
                                        <a:solidFill>
                                          <a:schemeClr val="bg1"/>
                                        </a:solidFill>
                                        <a:latin typeface="Cambria Math" charset="0"/>
                                      </a:rPr>
                                      <m:t>(0)</m:t>
                                    </m:r>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𝑖</m:t>
                                    </m:r>
                                    <m:r>
                                      <a:rPr lang="en-US" b="0" i="1" smtClean="0">
                                        <a:solidFill>
                                          <a:schemeClr val="bg1"/>
                                        </a:solidFill>
                                        <a:latin typeface="Cambria Math" charset="0"/>
                                      </a:rPr>
                                      <m:t>,</m:t>
                                    </m:r>
                                    <m:r>
                                      <a:rPr lang="en-US" b="0" i="1" smtClean="0">
                                        <a:solidFill>
                                          <a:schemeClr val="bg1"/>
                                        </a:solidFill>
                                        <a:latin typeface="Cambria Math" charset="0"/>
                                      </a:rPr>
                                      <m:t>𝑗</m:t>
                                    </m:r>
                                  </m:sub>
                                  <m:sup>
                                    <m:r>
                                      <a:rPr lang="en-US" b="0" i="1" smtClean="0">
                                        <a:solidFill>
                                          <a:schemeClr val="bg1"/>
                                        </a:solidFill>
                                        <a:latin typeface="Cambria Math" charset="0"/>
                                      </a:rPr>
                                      <m:t>(1)</m:t>
                                    </m:r>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𝑥</m:t>
                                    </m:r>
                                  </m:e>
                                  <m:sub>
                                    <m:r>
                                      <a:rPr lang="en-US" b="0" i="1" smtClean="0">
                                        <a:solidFill>
                                          <a:schemeClr val="bg1"/>
                                        </a:solidFill>
                                        <a:latin typeface="Cambria Math" charset="0"/>
                                      </a:rPr>
                                      <m:t>𝑖</m:t>
                                    </m:r>
                                  </m:sub>
                                </m:sSub>
                              </m:e>
                            </m:nary>
                            <m:r>
                              <a:rPr lang="en-US" b="0" i="1" smtClean="0">
                                <a:solidFill>
                                  <a:schemeClr val="bg1"/>
                                </a:solidFill>
                                <a:latin typeface="Cambria Math" charset="0"/>
                              </a:rPr>
                              <m:t>)</m:t>
                            </m:r>
                          </m:e>
                        </m:nary>
                      </m:e>
                    </m:d>
                    <m:r>
                      <a:rPr lang="en-US" b="0" i="1" smtClean="0">
                        <a:solidFill>
                          <a:schemeClr val="bg1"/>
                        </a:solidFill>
                        <a:latin typeface="Cambria Math" charset="0"/>
                      </a:rPr>
                      <m:t> </m:t>
                    </m:r>
                  </m:oMath>
                </a14:m>
                <a:endParaRPr lang="en-US" dirty="0">
                  <a:solidFill>
                    <a:schemeClr val="bg1"/>
                  </a:solidFill>
                </a:endParaRPr>
              </a:p>
              <a:p>
                <a:pPr marL="0" indent="0">
                  <a:buNone/>
                </a:pPr>
                <a:endParaRPr lang="en-US" sz="1200" dirty="0">
                  <a:solidFill>
                    <a:schemeClr val="bg1"/>
                  </a:solidFill>
                </a:endParaRPr>
              </a:p>
              <a:p>
                <a:r>
                  <a:rPr lang="en-US" sz="2600" dirty="0">
                    <a:solidFill>
                      <a:schemeClr val="bg1"/>
                    </a:solidFill>
                  </a:rPr>
                  <a:t>How do we write a linear model with nonlinear transform</a:t>
                </a:r>
              </a:p>
              <a:p>
                <a:pPr marL="685800" lvl="2">
                  <a:spcBef>
                    <a:spcPts val="1000"/>
                  </a:spcBef>
                </a:pPr>
                <a14:m>
                  <m:oMath xmlns:m="http://schemas.openxmlformats.org/officeDocument/2006/math">
                    <m:r>
                      <a:rPr lang="en-US" sz="2400" b="0" i="1" smtClean="0">
                        <a:solidFill>
                          <a:schemeClr val="bg1"/>
                        </a:solidFill>
                        <a:latin typeface="Cambria Math" charset="0"/>
                      </a:rPr>
                      <m:t>h</m:t>
                    </m:r>
                    <m:r>
                      <a:rPr lang="en-US" sz="2400" i="1">
                        <a:solidFill>
                          <a:schemeClr val="bg1"/>
                        </a:solidFill>
                        <a:latin typeface="Cambria Math"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charset="0"/>
                          </a:rPr>
                          <m:t>𝑥</m:t>
                        </m:r>
                      </m:e>
                    </m:acc>
                    <m:r>
                      <a:rPr lang="en-US" sz="2400" i="1">
                        <a:solidFill>
                          <a:schemeClr val="bg1"/>
                        </a:solidFill>
                        <a:latin typeface="Cambria Math" charset="0"/>
                      </a:rPr>
                      <m:t>)=</m:t>
                    </m:r>
                    <m:r>
                      <a:rPr lang="en-US" sz="2400" i="1">
                        <a:solidFill>
                          <a:schemeClr val="bg1"/>
                        </a:solidFill>
                        <a:latin typeface="Cambria Math" charset="0"/>
                      </a:rPr>
                      <m:t>𝜃</m:t>
                    </m:r>
                    <m:d>
                      <m:dPr>
                        <m:ctrlPr>
                          <a:rPr lang="en-US" sz="2400" i="1">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0</m:t>
                            </m:r>
                          </m:sub>
                        </m:sSub>
                        <m:r>
                          <a:rPr lang="en-US" sz="2400" i="1">
                            <a:solidFill>
                              <a:schemeClr val="bg1"/>
                            </a:solidFill>
                            <a:latin typeface="Cambria Math" charset="0"/>
                          </a:rPr>
                          <m:t>+</m:t>
                        </m:r>
                        <m:nary>
                          <m:naryPr>
                            <m:chr m:val="∑"/>
                            <m:limLoc m:val="subSup"/>
                            <m:subHide m:val="on"/>
                            <m:supHide m:val="on"/>
                            <m:ctrlPr>
                              <a:rPr lang="is-IS" sz="2400" i="1">
                                <a:solidFill>
                                  <a:schemeClr val="bg1"/>
                                </a:solidFill>
                                <a:latin typeface="Cambria Math" panose="02040503050406030204" pitchFamily="18" charset="0"/>
                              </a:rPr>
                            </m:ctrlPr>
                          </m:naryP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𝑖</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𝜙</m:t>
                                </m:r>
                              </m:e>
                              <m:sub>
                                <m:r>
                                  <a:rPr lang="en-US" sz="2400" b="0" i="1" smtClean="0">
                                    <a:solidFill>
                                      <a:schemeClr val="bg1"/>
                                    </a:solidFill>
                                    <a:latin typeface="Cambria Math" charset="0"/>
                                  </a:rPr>
                                  <m:t>𝑖</m:t>
                                </m:r>
                              </m:sub>
                            </m:sSub>
                            <m:r>
                              <a:rPr lang="en-US" sz="2400" b="0" i="1" smtClean="0">
                                <a:solidFill>
                                  <a:schemeClr val="bg1"/>
                                </a:solidFill>
                                <a:latin typeface="Cambria Math" charset="0"/>
                              </a:rPr>
                              <m:t>(</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charset="0"/>
                                  </a:rPr>
                                  <m:t>𝑥</m:t>
                                </m:r>
                              </m:e>
                            </m:acc>
                            <m:r>
                              <a:rPr lang="en-US" sz="2400" b="0" i="1" smtClean="0">
                                <a:solidFill>
                                  <a:schemeClr val="bg1"/>
                                </a:solidFill>
                                <a:latin typeface="Cambria Math" charset="0"/>
                              </a:rPr>
                              <m:t>)</m:t>
                            </m:r>
                          </m:e>
                        </m:nary>
                      </m:e>
                    </m:d>
                    <m:r>
                      <a:rPr lang="en-US" sz="2400" i="1">
                        <a:solidFill>
                          <a:schemeClr val="bg1"/>
                        </a:solidFill>
                        <a:latin typeface="Cambria Math" charset="0"/>
                      </a:rPr>
                      <m:t> </m:t>
                    </m:r>
                  </m:oMath>
                </a14:m>
                <a:endParaRPr lang="en-US" sz="2400" dirty="0">
                  <a:solidFill>
                    <a:schemeClr val="bg1"/>
                  </a:solidFill>
                </a:endParaRPr>
              </a:p>
              <a:p>
                <a:endParaRPr lang="en-US" sz="1200" dirty="0">
                  <a:solidFill>
                    <a:schemeClr val="bg1"/>
                  </a:solidFill>
                </a:endParaRPr>
              </a:p>
              <a:p>
                <a:r>
                  <a:rPr lang="en-US" dirty="0">
                    <a:solidFill>
                      <a:schemeClr val="bg1"/>
                    </a:solidFill>
                  </a:rPr>
                  <a:t>How do we write a Kernel SVM hypothesis </a:t>
                </a:r>
              </a:p>
              <a:p>
                <a:pPr lvl="1"/>
                <a:endParaRPr lang="en-US" sz="500" i="1" dirty="0">
                  <a:solidFill>
                    <a:schemeClr val="bg1"/>
                  </a:solidFill>
                  <a:latin typeface="Cambria Math" charset="0"/>
                </a:endParaRPr>
              </a:p>
              <a:p>
                <a:pPr lvl="1"/>
                <a14:m>
                  <m:oMath xmlns:m="http://schemas.openxmlformats.org/officeDocument/2006/math">
                    <m:r>
                      <a:rPr lang="en-US" i="1">
                        <a:solidFill>
                          <a:schemeClr val="bg1"/>
                        </a:solidFill>
                        <a:latin typeface="Cambria Math" charset="0"/>
                      </a:rPr>
                      <m:t>𝑔</m:t>
                    </m:r>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𝑏</m:t>
                            </m:r>
                          </m:e>
                          <m:sup>
                            <m:r>
                              <a:rPr lang="en-US" i="1">
                                <a:solidFill>
                                  <a:schemeClr val="bg1"/>
                                </a:solidFill>
                                <a:latin typeface="Cambria Math" charset="0"/>
                              </a:rPr>
                              <m:t>∗</m:t>
                            </m:r>
                          </m:sup>
                        </m:sSup>
                        <m:r>
                          <a:rPr lang="en-US" i="1">
                            <a:solidFill>
                              <a:schemeClr val="bg1"/>
                            </a:solidFill>
                            <a:latin typeface="Cambria Math" charset="0"/>
                          </a:rPr>
                          <m:t>+</m:t>
                        </m:r>
                        <m:nary>
                          <m:naryPr>
                            <m:chr m:val="∑"/>
                            <m:limLoc m:val="subSup"/>
                            <m:supHide m:val="on"/>
                            <m:ctrlPr>
                              <a:rPr lang="is-IS" i="1">
                                <a:solidFill>
                                  <a:schemeClr val="bg1"/>
                                </a:solidFill>
                                <a:latin typeface="Cambria Math" panose="02040503050406030204" pitchFamily="18" charset="0"/>
                              </a:rPr>
                            </m:ctrlPr>
                          </m:naryPr>
                          <m:sub>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r>
                              <a:rPr lang="en-US" i="1">
                                <a:solidFill>
                                  <a:schemeClr val="bg1"/>
                                </a:solidFill>
                                <a:latin typeface="Cambria Math" charset="0"/>
                              </a:rPr>
                              <m:t>&gt;0</m:t>
                            </m:r>
                          </m:sub>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charset="0"/>
                                  </a:rPr>
                                  <m:t>𝑦</m:t>
                                </m:r>
                              </m:e>
                              <m:sub>
                                <m:r>
                                  <a:rPr lang="en-US" i="1">
                                    <a:solidFill>
                                      <a:schemeClr val="bg1"/>
                                    </a:solidFill>
                                    <a:latin typeface="Cambria Math" charset="0"/>
                                  </a:rPr>
                                  <m:t>𝑛</m:t>
                                </m:r>
                              </m:sub>
                            </m:sSub>
                            <m:r>
                              <a:rPr lang="en-US" i="1">
                                <a:solidFill>
                                  <a:schemeClr val="bg1"/>
                                </a:solidFill>
                                <a:latin typeface="Cambria Math" charset="0"/>
                              </a:rPr>
                              <m:t>𝐾</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sub>
                                <m:r>
                                  <a:rPr lang="en-US" i="1">
                                    <a:solidFill>
                                      <a:schemeClr val="bg1"/>
                                    </a:solidFill>
                                    <a:latin typeface="Cambria Math" charset="0"/>
                                  </a:rPr>
                                  <m:t>𝑛</m:t>
                                </m:r>
                              </m:sub>
                            </m:sSub>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e>
                        </m:nary>
                      </m:e>
                    </m:d>
                    <m:r>
                      <a:rPr lang="en-US" i="1">
                        <a:solidFill>
                          <a:schemeClr val="bg1"/>
                        </a:solidFill>
                        <a:latin typeface="Cambria Math" charset="0"/>
                      </a:rPr>
                      <m:t> </m:t>
                    </m:r>
                  </m:oMath>
                </a14:m>
                <a:endParaRPr lang="en-US" dirty="0">
                  <a:solidFill>
                    <a:schemeClr val="bg1"/>
                  </a:solidFill>
                </a:endParaRPr>
              </a:p>
              <a:p>
                <a:endParaRPr lang="en-US" dirty="0">
                  <a:solidFill>
                    <a:schemeClr val="bg1"/>
                  </a:solidFill>
                </a:endParaRPr>
              </a:p>
              <a:p>
                <a:r>
                  <a:rPr lang="en-US" dirty="0">
                    <a:solidFill>
                      <a:schemeClr val="bg1"/>
                    </a:solidFill>
                  </a:rPr>
                  <a:t>Interpretation: </a:t>
                </a:r>
              </a:p>
              <a:p>
                <a:pPr lvl="1"/>
                <a:r>
                  <a:rPr lang="en-US" dirty="0">
                    <a:solidFill>
                      <a:schemeClr val="bg1"/>
                    </a:solidFill>
                  </a:rPr>
                  <a:t>The hidden layer is like feature transform</a:t>
                </a:r>
              </a:p>
              <a:p>
                <a:pPr lvl="1"/>
                <a:r>
                  <a:rPr lang="en-US" dirty="0">
                    <a:solidFill>
                      <a:schemeClr val="bg1"/>
                    </a:solidFill>
                  </a:rPr>
                  <a:t>Shallow learning vs. deep learning</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267" b="-2015"/>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09333"/>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64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515600" cy="5032375"/>
              </a:xfrm>
            </p:spPr>
            <p:txBody>
              <a:bodyPr>
                <a:normAutofit fontScale="85000" lnSpcReduction="20000"/>
              </a:bodyPr>
              <a:lstStyle/>
              <a:p>
                <a:r>
                  <a:rPr lang="en-US" dirty="0"/>
                  <a:t>How do we write a hypothesis in a single-hidden layer NN mathematically?</a:t>
                </a:r>
              </a:p>
              <a:p>
                <a:pPr lvl="1"/>
                <a14:m>
                  <m:oMath xmlns:m="http://schemas.openxmlformats.org/officeDocument/2006/math">
                    <m:r>
                      <a:rPr lang="en-US" b="0" i="1" smtClean="0">
                        <a:solidFill>
                          <a:schemeClr val="accent1"/>
                        </a:solidFill>
                        <a:latin typeface="Cambria Math" charset="0"/>
                      </a:rPr>
                      <m:t>h</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e>
                    </m:d>
                    <m:r>
                      <a:rPr lang="en-US" b="0" i="1" smtClean="0">
                        <a:solidFill>
                          <a:schemeClr val="accent1"/>
                        </a:solidFill>
                        <a:latin typeface="Cambria Math" charset="0"/>
                      </a:rPr>
                      <m:t>=</m:t>
                    </m:r>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0,1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𝑗</m:t>
                            </m:r>
                            <m:r>
                              <a:rPr lang="en-US" b="0" i="1" smtClean="0">
                                <a:solidFill>
                                  <a:schemeClr val="accent1"/>
                                </a:solidFill>
                                <a:latin typeface="Cambria Math" charset="0"/>
                              </a:rPr>
                              <m:t>=1</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1</m:t>
                                    </m:r>
                                  </m:e>
                                </m:d>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𝑗</m:t>
                                </m:r>
                                <m:r>
                                  <a:rPr lang="en-US" b="0" i="1" smtClean="0">
                                    <a:solidFill>
                                      <a:schemeClr val="accent1"/>
                                    </a:solidFill>
                                    <a:latin typeface="Cambria Math" charset="0"/>
                                  </a:rPr>
                                  <m:t>,1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2</m:t>
                                    </m:r>
                                  </m:e>
                                </m:d>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panose="02040503050406030204" pitchFamily="18" charset="0"/>
                                  </a:rPr>
                                  <m:t>𝑗</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rPr>
                                      <m:t>1</m:t>
                                    </m:r>
                                  </m:e>
                                </m:d>
                              </m:sup>
                            </m:sSubSup>
                          </m:e>
                        </m:nary>
                      </m:e>
                    </m:d>
                  </m:oMath>
                </a14:m>
                <a:endParaRPr lang="en-US" dirty="0">
                  <a:solidFill>
                    <a:schemeClr val="accent1"/>
                  </a:solidFill>
                </a:endParaRPr>
              </a:p>
              <a:p>
                <a:pPr lvl="1"/>
                <a14:m>
                  <m:oMath xmlns:m="http://schemas.openxmlformats.org/officeDocument/2006/math">
                    <m:r>
                      <a:rPr lang="en-US" i="1">
                        <a:solidFill>
                          <a:schemeClr val="accent1"/>
                        </a:solidFill>
                        <a:latin typeface="Cambria Math"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d>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0,1</m:t>
                            </m:r>
                          </m:sub>
                          <m:sup>
                            <m:d>
                              <m:dPr>
                                <m:ctrlPr>
                                  <a:rPr lang="en-US" i="1">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i="1">
                            <a:solidFill>
                              <a:schemeClr val="accent1"/>
                            </a:solidFill>
                            <a:latin typeface="Cambria Math" charset="0"/>
                          </a:rPr>
                          <m:t>+</m:t>
                        </m:r>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𝑗</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1</m:t>
                                    </m:r>
                                  </m:e>
                                </m:d>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,1</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2</m:t>
                                    </m:r>
                                  </m:e>
                                </m:d>
                              </m:sup>
                            </m:sSubSup>
                            <m:r>
                              <a:rPr lang="en-US" b="0" i="1" smtClean="0">
                                <a:solidFill>
                                  <a:schemeClr val="accent2"/>
                                </a:solidFill>
                                <a:latin typeface="Cambria Math" charset="0"/>
                              </a:rPr>
                              <m:t>𝜃</m:t>
                            </m:r>
                            <m:r>
                              <a:rPr lang="en-US" b="0" i="1" smtClean="0">
                                <a:solidFill>
                                  <a:schemeClr val="accent2"/>
                                </a:solidFill>
                                <a:latin typeface="Cambria Math" charset="0"/>
                              </a:rPr>
                              <m:t>(</m:t>
                            </m:r>
                            <m:nary>
                              <m:naryPr>
                                <m:chr m:val="∑"/>
                                <m:limLoc m:val="subSup"/>
                                <m:ctrlPr>
                                  <a:rPr lang="is-IS" b="0" i="1" smtClean="0">
                                    <a:solidFill>
                                      <a:schemeClr val="accent2"/>
                                    </a:solidFill>
                                    <a:latin typeface="Cambria Math" panose="02040503050406030204" pitchFamily="18" charset="0"/>
                                  </a:rPr>
                                </m:ctrlPr>
                              </m:naryPr>
                              <m:sub>
                                <m:r>
                                  <m:rPr>
                                    <m:brk m:alnAt="25"/>
                                  </m:rPr>
                                  <a:rPr lang="en-US" b="0" i="1" smtClean="0">
                                    <a:solidFill>
                                      <a:schemeClr val="accent2"/>
                                    </a:solidFill>
                                    <a:latin typeface="Cambria Math" charset="0"/>
                                  </a:rPr>
                                  <m:t>𝑖</m:t>
                                </m:r>
                                <m:r>
                                  <a:rPr lang="en-US" b="0" i="1" smtClean="0">
                                    <a:solidFill>
                                      <a:schemeClr val="accent2"/>
                                    </a:solidFill>
                                    <a:latin typeface="Cambria Math" charset="0"/>
                                  </a:rPr>
                                  <m:t>=0</m:t>
                                </m:r>
                              </m:sub>
                              <m:sup>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charset="0"/>
                                      </a:rPr>
                                      <m:t>𝑑</m:t>
                                    </m:r>
                                  </m:e>
                                  <m:sup>
                                    <m:r>
                                      <a:rPr lang="en-US" b="0" i="1" smtClean="0">
                                        <a:solidFill>
                                          <a:schemeClr val="accent2"/>
                                        </a:solidFill>
                                        <a:latin typeface="Cambria Math" charset="0"/>
                                      </a:rPr>
                                      <m:t>(0)</m:t>
                                    </m:r>
                                  </m:sup>
                                </m:sSup>
                              </m:sup>
                              <m:e>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𝑤</m:t>
                                    </m:r>
                                  </m:e>
                                  <m:sub>
                                    <m:r>
                                      <a:rPr lang="en-US" b="0" i="1" smtClean="0">
                                        <a:solidFill>
                                          <a:schemeClr val="accent2"/>
                                        </a:solidFill>
                                        <a:latin typeface="Cambria Math" charset="0"/>
                                      </a:rPr>
                                      <m:t>𝑖</m:t>
                                    </m:r>
                                    <m:r>
                                      <a:rPr lang="en-US" b="0" i="1" smtClean="0">
                                        <a:solidFill>
                                          <a:schemeClr val="accent2"/>
                                        </a:solidFill>
                                        <a:latin typeface="Cambria Math" charset="0"/>
                                      </a:rPr>
                                      <m:t>,</m:t>
                                    </m:r>
                                    <m:r>
                                      <a:rPr lang="en-US" b="0" i="1" smtClean="0">
                                        <a:solidFill>
                                          <a:schemeClr val="accent2"/>
                                        </a:solidFill>
                                        <a:latin typeface="Cambria Math" charset="0"/>
                                      </a:rPr>
                                      <m:t>𝑗</m:t>
                                    </m:r>
                                  </m:sub>
                                  <m:sup>
                                    <m:r>
                                      <a:rPr lang="en-US" b="0" i="1" smtClean="0">
                                        <a:solidFill>
                                          <a:schemeClr val="accent2"/>
                                        </a:solidFill>
                                        <a:latin typeface="Cambria Math" charset="0"/>
                                      </a:rPr>
                                      <m:t>(1)</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panose="02040503050406030204" pitchFamily="18" charset="0"/>
                                      </a:rPr>
                                      <m:t>(0)</m:t>
                                    </m:r>
                                  </m:sup>
                                </m:sSubSup>
                              </m:e>
                            </m:nary>
                            <m:r>
                              <a:rPr lang="en-US" b="0" i="1" smtClean="0">
                                <a:solidFill>
                                  <a:schemeClr val="accent2"/>
                                </a:solidFill>
                                <a:latin typeface="Cambria Math" charset="0"/>
                              </a:rPr>
                              <m:t>)</m:t>
                            </m:r>
                          </m:e>
                        </m:nary>
                      </m:e>
                    </m:d>
                    <m:r>
                      <a:rPr lang="en-US" b="0" i="1" smtClean="0">
                        <a:solidFill>
                          <a:schemeClr val="accent1"/>
                        </a:solidFill>
                        <a:latin typeface="Cambria Math" charset="0"/>
                      </a:rPr>
                      <m:t> </m:t>
                    </m:r>
                  </m:oMath>
                </a14:m>
                <a:endParaRPr lang="en-US" dirty="0"/>
              </a:p>
              <a:p>
                <a:pPr marL="0" indent="0">
                  <a:buNone/>
                </a:pPr>
                <a:endParaRPr lang="en-US" sz="1200" dirty="0"/>
              </a:p>
              <a:p>
                <a:r>
                  <a:rPr lang="en-US" dirty="0"/>
                  <a:t>How do we write a linear model with nonlinear transform</a:t>
                </a:r>
                <a:endParaRPr lang="en-US" dirty="0">
                  <a:solidFill>
                    <a:schemeClr val="bg1">
                      <a:lumMod val="75000"/>
                    </a:schemeClr>
                  </a:solidFill>
                </a:endParaRPr>
              </a:p>
              <a:p>
                <a:pPr marL="685800" lvl="2">
                  <a:spcBef>
                    <a:spcPts val="1000"/>
                  </a:spcBef>
                </a:pPr>
                <a14:m>
                  <m:oMath xmlns:m="http://schemas.openxmlformats.org/officeDocument/2006/math">
                    <m:r>
                      <a:rPr lang="en-US" sz="2400" b="0" i="1" smtClean="0">
                        <a:solidFill>
                          <a:schemeClr val="accent1"/>
                        </a:solidFill>
                        <a:latin typeface="Cambria Math" charset="0"/>
                      </a:rPr>
                      <m:t>h</m:t>
                    </m:r>
                    <m:r>
                      <a:rPr lang="en-US" sz="2400" i="1">
                        <a:solidFill>
                          <a:schemeClr val="accent1"/>
                        </a:solidFill>
                        <a:latin typeface="Cambria Math" charset="0"/>
                      </a:rPr>
                      <m:t>(</m:t>
                    </m:r>
                    <m:acc>
                      <m:accPr>
                        <m:chr m:val="⃗"/>
                        <m:ctrlPr>
                          <a:rPr lang="en-US" sz="2400" i="1">
                            <a:solidFill>
                              <a:schemeClr val="accent1"/>
                            </a:solidFill>
                            <a:latin typeface="Cambria Math" panose="02040503050406030204" pitchFamily="18" charset="0"/>
                          </a:rPr>
                        </m:ctrlPr>
                      </m:accPr>
                      <m:e>
                        <m:r>
                          <a:rPr lang="en-US" sz="2400" i="1">
                            <a:solidFill>
                              <a:schemeClr val="accent1"/>
                            </a:solidFill>
                            <a:latin typeface="Cambria Math" charset="0"/>
                          </a:rPr>
                          <m:t>𝑥</m:t>
                        </m:r>
                      </m:e>
                    </m:acc>
                    <m:r>
                      <a:rPr lang="en-US" sz="2400" i="1">
                        <a:solidFill>
                          <a:schemeClr val="accent1"/>
                        </a:solidFill>
                        <a:latin typeface="Cambria Math" charset="0"/>
                      </a:rPr>
                      <m:t>)=</m:t>
                    </m:r>
                    <m:r>
                      <a:rPr lang="en-US" sz="2400" i="1">
                        <a:solidFill>
                          <a:schemeClr val="accent1"/>
                        </a:solidFill>
                        <a:latin typeface="Cambria Math" charset="0"/>
                      </a:rPr>
                      <m:t>𝜃</m:t>
                    </m:r>
                    <m:d>
                      <m:dPr>
                        <m:ctrlPr>
                          <a:rPr lang="en-US" sz="2400" i="1">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0</m:t>
                            </m:r>
                          </m:sub>
                        </m:sSub>
                        <m:r>
                          <a:rPr lang="en-US" sz="2400" i="1">
                            <a:solidFill>
                              <a:schemeClr val="accent1"/>
                            </a:solidFill>
                            <a:latin typeface="Cambria Math" charset="0"/>
                          </a:rPr>
                          <m:t>+</m:t>
                        </m:r>
                        <m:nary>
                          <m:naryPr>
                            <m:chr m:val="∑"/>
                            <m:limLoc m:val="subSup"/>
                            <m:subHide m:val="on"/>
                            <m:supHide m:val="on"/>
                            <m:ctrlPr>
                              <a:rPr lang="is-IS" sz="2400" i="1">
                                <a:solidFill>
                                  <a:schemeClr val="accent1"/>
                                </a:solidFill>
                                <a:latin typeface="Cambria Math" panose="02040503050406030204" pitchFamily="18" charset="0"/>
                              </a:rPr>
                            </m:ctrlPr>
                          </m:naryPr>
                          <m:sub/>
                          <m:sup/>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sub>
                            </m:sSub>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charset="0"/>
                                  </a:rPr>
                                  <m:t>𝜙</m:t>
                                </m:r>
                              </m:e>
                              <m:sub>
                                <m:r>
                                  <a:rPr lang="en-US" sz="2400" b="0" i="1" smtClean="0">
                                    <a:solidFill>
                                      <a:schemeClr val="accent2"/>
                                    </a:solidFill>
                                    <a:latin typeface="Cambria Math" charset="0"/>
                                  </a:rPr>
                                  <m:t>𝑖</m:t>
                                </m:r>
                              </m:sub>
                            </m:sSub>
                            <m:r>
                              <a:rPr lang="en-US" sz="2400" b="0" i="1" smtClean="0">
                                <a:solidFill>
                                  <a:schemeClr val="accent2"/>
                                </a:solidFill>
                                <a:latin typeface="Cambria Math" charset="0"/>
                              </a:rPr>
                              <m:t>(</m:t>
                            </m:r>
                            <m:acc>
                              <m:accPr>
                                <m:chr m:val="⃗"/>
                                <m:ctrlPr>
                                  <a:rPr lang="en-US" sz="2400" b="0" i="1" smtClean="0">
                                    <a:solidFill>
                                      <a:schemeClr val="accent2"/>
                                    </a:solidFill>
                                    <a:latin typeface="Cambria Math" panose="02040503050406030204" pitchFamily="18" charset="0"/>
                                  </a:rPr>
                                </m:ctrlPr>
                              </m:accPr>
                              <m:e>
                                <m:r>
                                  <a:rPr lang="en-US" sz="2400" b="0" i="1" smtClean="0">
                                    <a:solidFill>
                                      <a:schemeClr val="accent2"/>
                                    </a:solidFill>
                                    <a:latin typeface="Cambria Math" charset="0"/>
                                  </a:rPr>
                                  <m:t>𝑥</m:t>
                                </m:r>
                              </m:e>
                            </m:acc>
                            <m:r>
                              <a:rPr lang="en-US" sz="2400" b="0" i="1" smtClean="0">
                                <a:solidFill>
                                  <a:schemeClr val="accent2"/>
                                </a:solidFill>
                                <a:latin typeface="Cambria Math" charset="0"/>
                              </a:rPr>
                              <m:t>)</m:t>
                            </m:r>
                          </m:e>
                        </m:nary>
                      </m:e>
                    </m:d>
                    <m:r>
                      <a:rPr lang="en-US" sz="2400" i="1">
                        <a:solidFill>
                          <a:schemeClr val="accent1"/>
                        </a:solidFill>
                        <a:latin typeface="Cambria Math" charset="0"/>
                      </a:rPr>
                      <m:t> </m:t>
                    </m:r>
                  </m:oMath>
                </a14:m>
                <a:endParaRPr lang="en-US" sz="2400" dirty="0"/>
              </a:p>
              <a:p>
                <a:endParaRPr lang="en-US" sz="1200" dirty="0"/>
              </a:p>
              <a:p>
                <a:r>
                  <a:rPr lang="en-US" dirty="0"/>
                  <a:t>How do we write a Kernel SVM hypothesis </a:t>
                </a:r>
                <a:endParaRPr lang="en-US" dirty="0">
                  <a:solidFill>
                    <a:schemeClr val="bg1">
                      <a:lumMod val="75000"/>
                    </a:schemeClr>
                  </a:solidFill>
                </a:endParaRPr>
              </a:p>
              <a:p>
                <a:pPr lvl="1"/>
                <a:endParaRPr lang="en-US" sz="500" i="1" dirty="0">
                  <a:solidFill>
                    <a:schemeClr val="accent1"/>
                  </a:solidFill>
                  <a:latin typeface="Cambria Math" charset="0"/>
                </a:endParaRPr>
              </a:p>
              <a:p>
                <a:pPr lvl="1"/>
                <a14:m>
                  <m:oMath xmlns:m="http://schemas.openxmlformats.org/officeDocument/2006/math">
                    <m:r>
                      <a:rPr lang="en-US" i="1">
                        <a:solidFill>
                          <a:schemeClr val="accent1"/>
                        </a:solidFill>
                        <a:latin typeface="Cambria Math" charset="0"/>
                      </a:rPr>
                      <m:t>𝑔</m:t>
                    </m:r>
                    <m:r>
                      <a:rPr lang="en-US" i="1">
                        <a:solidFill>
                          <a:schemeClr val="accent1"/>
                        </a:solidFill>
                        <a:latin typeface="Cambria Math" charset="0"/>
                      </a:rPr>
                      <m:t>(</m:t>
                    </m:r>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𝑏</m:t>
                            </m:r>
                          </m:e>
                          <m:sup>
                            <m:r>
                              <a:rPr lang="en-US" i="1">
                                <a:solidFill>
                                  <a:schemeClr val="accent1"/>
                                </a:solidFill>
                                <a:latin typeface="Cambria Math" charset="0"/>
                              </a:rPr>
                              <m:t>∗</m:t>
                            </m:r>
                          </m:sup>
                        </m:sSup>
                        <m:r>
                          <a:rPr lang="en-US" i="1">
                            <a:solidFill>
                              <a:schemeClr val="accent1"/>
                            </a:solidFill>
                            <a:latin typeface="Cambria Math" charset="0"/>
                          </a:rPr>
                          <m:t>+</m:t>
                        </m:r>
                        <m:nary>
                          <m:naryPr>
                            <m:chr m:val="∑"/>
                            <m:limLoc m:val="subSup"/>
                            <m:supHide m:val="on"/>
                            <m:ctrlPr>
                              <a:rPr lang="is-IS" i="1">
                                <a:solidFill>
                                  <a:schemeClr val="accent1"/>
                                </a:solidFill>
                                <a:latin typeface="Cambria Math" panose="02040503050406030204" pitchFamily="18" charset="0"/>
                              </a:rPr>
                            </m:ctrlPr>
                          </m:naryPr>
                          <m:sub>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r>
                              <a:rPr lang="en-US" i="1">
                                <a:solidFill>
                                  <a:schemeClr val="accent1"/>
                                </a:solidFill>
                                <a:latin typeface="Cambria Math" charset="0"/>
                              </a:rPr>
                              <m:t>&gt;0</m:t>
                            </m:r>
                          </m:sub>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𝑦</m:t>
                                </m:r>
                              </m:e>
                              <m:sub>
                                <m:r>
                                  <a:rPr lang="en-US" i="1">
                                    <a:solidFill>
                                      <a:schemeClr val="accent1"/>
                                    </a:solidFill>
                                    <a:latin typeface="Cambria Math" charset="0"/>
                                  </a:rPr>
                                  <m:t>𝑛</m:t>
                                </m:r>
                              </m:sub>
                            </m:sSub>
                            <m:r>
                              <a:rPr lang="en-US" i="1">
                                <a:solidFill>
                                  <a:schemeClr val="accent2"/>
                                </a:solidFill>
                                <a:latin typeface="Cambria Math" charset="0"/>
                              </a:rPr>
                              <m:t>𝐾</m:t>
                            </m:r>
                            <m:r>
                              <a:rPr lang="en-US" i="1">
                                <a:solidFill>
                                  <a:schemeClr val="accent2"/>
                                </a:solidFill>
                                <a:latin typeface="Cambria Math"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e>
                              <m:sub>
                                <m:r>
                                  <a:rPr lang="en-US" i="1">
                                    <a:solidFill>
                                      <a:schemeClr val="accent2"/>
                                    </a:solidFill>
                                    <a:latin typeface="Cambria Math" charset="0"/>
                                  </a:rPr>
                                  <m:t>𝑛</m:t>
                                </m:r>
                              </m:sub>
                            </m:sSub>
                            <m:r>
                              <a:rPr lang="en-US" i="1">
                                <a:solidFill>
                                  <a:schemeClr val="accent2"/>
                                </a:solidFill>
                                <a:latin typeface="Cambria Math"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r>
                              <a:rPr lang="en-US" i="1">
                                <a:solidFill>
                                  <a:schemeClr val="accent2"/>
                                </a:solidFill>
                                <a:latin typeface="Cambria Math" charset="0"/>
                              </a:rPr>
                              <m:t>)</m:t>
                            </m:r>
                          </m:e>
                        </m:nary>
                      </m:e>
                    </m:d>
                    <m:r>
                      <a:rPr lang="en-US" i="1">
                        <a:solidFill>
                          <a:schemeClr val="accent1"/>
                        </a:solidFill>
                        <a:latin typeface="Cambria Math" charset="0"/>
                      </a:rPr>
                      <m:t> </m:t>
                    </m:r>
                  </m:oMath>
                </a14:m>
                <a:endParaRPr lang="en-US" dirty="0"/>
              </a:p>
              <a:p>
                <a:endParaRPr lang="en-US" dirty="0"/>
              </a:p>
              <a:p>
                <a:r>
                  <a:rPr lang="en-US" dirty="0"/>
                  <a:t>Interpretation: </a:t>
                </a:r>
              </a:p>
              <a:p>
                <a:pPr lvl="1"/>
                <a:r>
                  <a:rPr lang="en-US" dirty="0"/>
                  <a:t>The hidden layer is like </a:t>
                </a:r>
                <a:r>
                  <a:rPr lang="en-US" dirty="0">
                    <a:solidFill>
                      <a:srgbClr val="C00000"/>
                    </a:solidFill>
                  </a:rPr>
                  <a:t>feature transform</a:t>
                </a:r>
                <a:endParaRPr lang="en-US" dirty="0"/>
              </a:p>
              <a:p>
                <a:pPr lvl="1"/>
                <a:r>
                  <a:rPr lang="en-US" dirty="0"/>
                  <a:t>Shallow learning vs. deep learning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771"/>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23188"/>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93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Neural Network</a:t>
            </a:r>
            <a:endParaRPr lang="en-US" sz="2400" dirty="0"/>
          </a:p>
        </p:txBody>
      </p:sp>
      <p:sp>
        <p:nvSpPr>
          <p:cNvPr id="3" name="Content Placeholder 2"/>
          <p:cNvSpPr>
            <a:spLocks noGrp="1"/>
          </p:cNvSpPr>
          <p:nvPr>
            <p:ph idx="1"/>
          </p:nvPr>
        </p:nvSpPr>
        <p:spPr>
          <a:xfrm>
            <a:off x="838200" y="1825625"/>
            <a:ext cx="10998200" cy="4351338"/>
          </a:xfrm>
        </p:spPr>
        <p:txBody>
          <a:bodyPr/>
          <a:lstStyle/>
          <a:p>
            <a:r>
              <a:rPr lang="en-US" dirty="0"/>
              <a:t>“Shallow” neural network is powerful (universal approximation theorem holds with a single hidden layer). Why “deep” neural networks?</a:t>
            </a:r>
          </a:p>
          <a:p>
            <a:endParaRPr lang="en-US" dirty="0"/>
          </a:p>
        </p:txBody>
      </p:sp>
      <p:pic>
        <p:nvPicPr>
          <p:cNvPr id="6" name="Picture 5"/>
          <p:cNvPicPr>
            <a:picLocks noChangeAspect="1"/>
          </p:cNvPicPr>
          <p:nvPr/>
        </p:nvPicPr>
        <p:blipFill>
          <a:blip r:embed="rId2"/>
          <a:stretch>
            <a:fillRect/>
          </a:stretch>
        </p:blipFill>
        <p:spPr>
          <a:xfrm>
            <a:off x="705200" y="3274459"/>
            <a:ext cx="5390800" cy="3292719"/>
          </a:xfrm>
          <a:prstGeom prst="rect">
            <a:avLst/>
          </a:prstGeom>
        </p:spPr>
      </p:pic>
      <p:sp>
        <p:nvSpPr>
          <p:cNvPr id="7" name="TextBox 6"/>
          <p:cNvSpPr txBox="1"/>
          <p:nvPr/>
        </p:nvSpPr>
        <p:spPr>
          <a:xfrm>
            <a:off x="6366937" y="3047187"/>
            <a:ext cx="4672252" cy="954107"/>
          </a:xfrm>
          <a:prstGeom prst="rect">
            <a:avLst/>
          </a:prstGeom>
          <a:noFill/>
        </p:spPr>
        <p:txBody>
          <a:bodyPr wrap="square" rtlCol="0">
            <a:spAutoFit/>
          </a:bodyPr>
          <a:lstStyle/>
          <a:p>
            <a:r>
              <a:rPr lang="en-US" sz="2800" dirty="0"/>
              <a:t>Each layer captures </a:t>
            </a:r>
            <a:r>
              <a:rPr lang="en-US" sz="2800" dirty="0">
                <a:solidFill>
                  <a:srgbClr val="C00000"/>
                </a:solidFill>
              </a:rPr>
              <a:t>features</a:t>
            </a:r>
          </a:p>
          <a:p>
            <a:r>
              <a:rPr lang="en-US" sz="2800" dirty="0"/>
              <a:t>of the previous layers.</a:t>
            </a:r>
          </a:p>
        </p:txBody>
      </p:sp>
      <p:sp>
        <p:nvSpPr>
          <p:cNvPr id="8" name="TextBox 7"/>
          <p:cNvSpPr txBox="1"/>
          <p:nvPr/>
        </p:nvSpPr>
        <p:spPr>
          <a:xfrm>
            <a:off x="6406394" y="4136231"/>
            <a:ext cx="5230084" cy="1384995"/>
          </a:xfrm>
          <a:prstGeom prst="rect">
            <a:avLst/>
          </a:prstGeom>
          <a:noFill/>
        </p:spPr>
        <p:txBody>
          <a:bodyPr wrap="square" rtlCol="0">
            <a:spAutoFit/>
          </a:bodyPr>
          <a:lstStyle/>
          <a:p>
            <a:r>
              <a:rPr lang="en-US" sz="2800" dirty="0"/>
              <a:t>We can use “raw data” (e.g., pixels of an image) as input. The hidden layer are extracting the </a:t>
            </a:r>
            <a:r>
              <a:rPr lang="en-US" sz="2800" dirty="0">
                <a:solidFill>
                  <a:srgbClr val="C00000"/>
                </a:solidFill>
              </a:rPr>
              <a:t>features.</a:t>
            </a:r>
          </a:p>
        </p:txBody>
      </p:sp>
      <p:sp>
        <p:nvSpPr>
          <p:cNvPr id="9" name="TextBox 8"/>
          <p:cNvSpPr txBox="1"/>
          <p:nvPr/>
        </p:nvSpPr>
        <p:spPr>
          <a:xfrm>
            <a:off x="6406393" y="5808630"/>
            <a:ext cx="5785609" cy="954107"/>
          </a:xfrm>
          <a:prstGeom prst="rect">
            <a:avLst/>
          </a:prstGeom>
          <a:noFill/>
        </p:spPr>
        <p:txBody>
          <a:bodyPr wrap="square" rtlCol="0">
            <a:spAutoFit/>
          </a:bodyPr>
          <a:lstStyle/>
          <a:p>
            <a:r>
              <a:rPr lang="en-US" sz="2800" dirty="0"/>
              <a:t>Design different </a:t>
            </a:r>
            <a:r>
              <a:rPr lang="en-US" sz="2800" dirty="0">
                <a:solidFill>
                  <a:srgbClr val="C00000"/>
                </a:solidFill>
              </a:rPr>
              <a:t>network architectures </a:t>
            </a:r>
            <a:r>
              <a:rPr lang="en-US" sz="2800" dirty="0"/>
              <a:t>to incorporate domain knowledge.</a:t>
            </a:r>
            <a:endParaRPr lang="en-US" sz="2800" dirty="0">
              <a:solidFill>
                <a:srgbClr val="C00000"/>
              </a:solidFill>
            </a:endParaRPr>
          </a:p>
        </p:txBody>
      </p:sp>
    </p:spTree>
    <p:extLst>
      <p:ext uri="{BB962C8B-B14F-4D97-AF65-F5344CB8AC3E}">
        <p14:creationId xmlns:p14="http://schemas.microsoft.com/office/powerpoint/2010/main" val="199297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48" y="7318979"/>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Convolutional Neural Networks (CNN)</a:t>
            </a:r>
          </a:p>
        </p:txBody>
      </p:sp>
      <p:sp>
        <p:nvSpPr>
          <p:cNvPr id="3" name="Content Placeholder 2"/>
          <p:cNvSpPr>
            <a:spLocks noGrp="1"/>
          </p:cNvSpPr>
          <p:nvPr>
            <p:ph idx="1"/>
          </p:nvPr>
        </p:nvSpPr>
        <p:spPr/>
        <p:txBody>
          <a:bodyPr/>
          <a:lstStyle/>
          <a:p>
            <a:pPr marL="228600" lvl="1">
              <a:spcBef>
                <a:spcPts val="1000"/>
              </a:spcBef>
            </a:pPr>
            <a:r>
              <a:rPr lang="en-US" dirty="0"/>
              <a:t>Captures the localized properties of features hierarchically</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a:extLst>
              <a:ext uri="{FF2B5EF4-FFF2-40B4-BE49-F238E27FC236}">
                <a16:creationId xmlns:a16="http://schemas.microsoft.com/office/drawing/2014/main" id="{6B110F8C-9849-9D42-B605-04FEED8CD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07" y="3290822"/>
            <a:ext cx="9756908" cy="30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2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D61044-49D1-7543-8309-0CE1D63716D7}"/>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98D61044-49D1-7543-8309-0CE1D63716D7}"/>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2"/>
                <a:stretch>
                  <a:fillRect l="-17647" r="-23529"/>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00638AC7-443E-E44D-B8CC-BBEE159AA5EE}"/>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spTree>
    <p:extLst>
      <p:ext uri="{BB962C8B-B14F-4D97-AF65-F5344CB8AC3E}">
        <p14:creationId xmlns:p14="http://schemas.microsoft.com/office/powerpoint/2010/main" val="229747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214026" y="2777434"/>
            <a:ext cx="1376774" cy="13789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D3CD55-DC18-864D-A02E-EA653EF28D7B}"/>
                  </a:ext>
                </a:extLst>
              </p:cNvPr>
              <p:cNvSpPr txBox="1"/>
              <p:nvPr/>
            </p:nvSpPr>
            <p:spPr>
              <a:xfrm>
                <a:off x="3745826" y="5417518"/>
                <a:ext cx="4943733"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1∗−4</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4∗0</m:t>
                          </m:r>
                        </m:e>
                      </m:d>
                    </m:oMath>
                    <m:oMath xmlns:m="http://schemas.openxmlformats.org/officeDocument/2006/math">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2" name="TextBox 11">
                <a:extLst>
                  <a:ext uri="{FF2B5EF4-FFF2-40B4-BE49-F238E27FC236}">
                    <a16:creationId xmlns:a16="http://schemas.microsoft.com/office/drawing/2014/main" id="{2FD3CD55-DC18-864D-A02E-EA653EF28D7B}"/>
                  </a:ext>
                </a:extLst>
              </p:cNvPr>
              <p:cNvSpPr txBox="1">
                <a:spLocks noRot="1" noChangeAspect="1" noMove="1" noResize="1" noEditPoints="1" noAdjustHandles="1" noChangeArrowheads="1" noChangeShapeType="1" noTextEdit="1"/>
              </p:cNvSpPr>
              <p:nvPr/>
            </p:nvSpPr>
            <p:spPr>
              <a:xfrm>
                <a:off x="3745826" y="5417518"/>
                <a:ext cx="4943733" cy="1231106"/>
              </a:xfrm>
              <a:prstGeom prst="rect">
                <a:avLst/>
              </a:prstGeom>
              <a:blipFill>
                <a:blip r:embed="rId4"/>
                <a:stretch>
                  <a:fillRect b="-1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8698B45-DA8A-2244-9827-A6D7E14414A5}"/>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C8698B45-DA8A-2244-9827-A6D7E14414A5}"/>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345702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5566-6C59-A44E-9CF3-B1916F8F497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5923A750-DE57-4C48-BE4B-4453568059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2916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712357" y="2772940"/>
            <a:ext cx="1335643" cy="13695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8F8C83-75E3-6646-89A0-98B95DDD6401}"/>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D8F8C83-75E3-6646-89A0-98B95DDD6401}"/>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3848742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712357" y="2772940"/>
            <a:ext cx="1335643" cy="13695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1051C-1C13-7B4A-9C91-783996FA64B0}"/>
                  </a:ext>
                </a:extLst>
              </p:cNvPr>
              <p:cNvSpPr txBox="1"/>
              <p:nvPr/>
            </p:nvSpPr>
            <p:spPr>
              <a:xfrm>
                <a:off x="3623161" y="5472748"/>
                <a:ext cx="4600138"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2∗−4</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4∗0</m:t>
                          </m:r>
                        </m:e>
                      </m:d>
                    </m:oMath>
                    <m:oMath xmlns:m="http://schemas.openxmlformats.org/officeDocument/2006/math">
                      <m:r>
                        <a:rPr lang="en-US" sz="2000" b="0" i="1" smtClean="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3" name="TextBox 12">
                <a:extLst>
                  <a:ext uri="{FF2B5EF4-FFF2-40B4-BE49-F238E27FC236}">
                    <a16:creationId xmlns:a16="http://schemas.microsoft.com/office/drawing/2014/main" id="{F0D1051C-1C13-7B4A-9C91-783996FA64B0}"/>
                  </a:ext>
                </a:extLst>
              </p:cNvPr>
              <p:cNvSpPr txBox="1">
                <a:spLocks noRot="1" noChangeAspect="1" noMove="1" noResize="1" noEditPoints="1" noAdjustHandles="1" noChangeArrowheads="1" noChangeShapeType="1" noTextEdit="1"/>
              </p:cNvSpPr>
              <p:nvPr/>
            </p:nvSpPr>
            <p:spPr>
              <a:xfrm>
                <a:off x="3623161" y="5472748"/>
                <a:ext cx="4600138" cy="1231106"/>
              </a:xfrm>
              <a:prstGeom prst="rect">
                <a:avLst/>
              </a:prstGeom>
              <a:blipFill>
                <a:blip r:embed="rId4"/>
                <a:stretch>
                  <a:fillRect b="-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8F8C83-75E3-6646-89A0-98B95DDD6401}"/>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D8F8C83-75E3-6646-89A0-98B95DDD6401}"/>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2160815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3546798777"/>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34537353"/>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179063059"/>
                  </a:ext>
                </a:extLst>
              </a:tr>
              <a:tr h="466737">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7D0B91-2922-5442-801B-F1804ED89A9B}"/>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417D0B91-2922-5442-801B-F1804ED89A9B}"/>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4"/>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1079521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pic>
        <p:nvPicPr>
          <p:cNvPr id="12" name="Picture 11">
            <a:extLst>
              <a:ext uri="{FF2B5EF4-FFF2-40B4-BE49-F238E27FC236}">
                <a16:creationId xmlns:a16="http://schemas.microsoft.com/office/drawing/2014/main" id="{D56A7E88-2134-F541-B648-1E771F30B45A}"/>
              </a:ext>
            </a:extLst>
          </p:cNvPr>
          <p:cNvPicPr>
            <a:picLocks noChangeAspect="1"/>
          </p:cNvPicPr>
          <p:nvPr/>
        </p:nvPicPr>
        <p:blipFill>
          <a:blip r:embed="rId5"/>
          <a:stretch>
            <a:fillRect/>
          </a:stretch>
        </p:blipFill>
        <p:spPr>
          <a:xfrm>
            <a:off x="2482372" y="3548627"/>
            <a:ext cx="1285218" cy="1123688"/>
          </a:xfrm>
          <a:prstGeom prst="rect">
            <a:avLst/>
          </a:prstGeom>
        </p:spPr>
      </p:pic>
      <p:pic>
        <p:nvPicPr>
          <p:cNvPr id="13" name="Picture 12">
            <a:extLst>
              <a:ext uri="{FF2B5EF4-FFF2-40B4-BE49-F238E27FC236}">
                <a16:creationId xmlns:a16="http://schemas.microsoft.com/office/drawing/2014/main" id="{C2D16965-8664-094F-8173-9DF7EFDCB8E8}"/>
              </a:ext>
            </a:extLst>
          </p:cNvPr>
          <p:cNvPicPr>
            <a:picLocks noChangeAspect="1"/>
          </p:cNvPicPr>
          <p:nvPr/>
        </p:nvPicPr>
        <p:blipFill>
          <a:blip r:embed="rId5"/>
          <a:stretch>
            <a:fillRect/>
          </a:stretch>
        </p:blipFill>
        <p:spPr>
          <a:xfrm>
            <a:off x="7507792" y="3440112"/>
            <a:ext cx="1481739" cy="1295510"/>
          </a:xfrm>
          <a:prstGeom prst="rect">
            <a:avLst/>
          </a:prstGeom>
        </p:spPr>
      </p:pic>
      <p:pic>
        <p:nvPicPr>
          <p:cNvPr id="3" name="Picture 2">
            <a:extLst>
              <a:ext uri="{FF2B5EF4-FFF2-40B4-BE49-F238E27FC236}">
                <a16:creationId xmlns:a16="http://schemas.microsoft.com/office/drawing/2014/main" id="{CE0C5ECC-6864-9283-1509-1A6B85FFC4AF}"/>
              </a:ext>
            </a:extLst>
          </p:cNvPr>
          <p:cNvPicPr>
            <a:picLocks noChangeAspect="1"/>
          </p:cNvPicPr>
          <p:nvPr/>
        </p:nvPicPr>
        <p:blipFill>
          <a:blip r:embed="rId5"/>
          <a:stretch>
            <a:fillRect/>
          </a:stretch>
        </p:blipFill>
        <p:spPr>
          <a:xfrm>
            <a:off x="2482372" y="2229173"/>
            <a:ext cx="1285218" cy="1123688"/>
          </a:xfrm>
          <a:prstGeom prst="rect">
            <a:avLst/>
          </a:prstGeom>
        </p:spPr>
      </p:pic>
      <p:pic>
        <p:nvPicPr>
          <p:cNvPr id="4" name="Picture 3">
            <a:extLst>
              <a:ext uri="{FF2B5EF4-FFF2-40B4-BE49-F238E27FC236}">
                <a16:creationId xmlns:a16="http://schemas.microsoft.com/office/drawing/2014/main" id="{F881FA84-F5D8-A441-4876-AA791306BA0C}"/>
              </a:ext>
            </a:extLst>
          </p:cNvPr>
          <p:cNvPicPr>
            <a:picLocks noChangeAspect="1"/>
          </p:cNvPicPr>
          <p:nvPr/>
        </p:nvPicPr>
        <p:blipFill>
          <a:blip r:embed="rId5"/>
          <a:stretch>
            <a:fillRect/>
          </a:stretch>
        </p:blipFill>
        <p:spPr>
          <a:xfrm>
            <a:off x="7507792" y="2082489"/>
            <a:ext cx="1481739" cy="1295510"/>
          </a:xfrm>
          <a:prstGeom prst="rect">
            <a:avLst/>
          </a:prstGeom>
        </p:spPr>
      </p:pic>
    </p:spTree>
    <p:extLst>
      <p:ext uri="{BB962C8B-B14F-4D97-AF65-F5344CB8AC3E}">
        <p14:creationId xmlns:p14="http://schemas.microsoft.com/office/powerpoint/2010/main" val="371920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pic>
        <p:nvPicPr>
          <p:cNvPr id="12" name="Picture 11">
            <a:extLst>
              <a:ext uri="{FF2B5EF4-FFF2-40B4-BE49-F238E27FC236}">
                <a16:creationId xmlns:a16="http://schemas.microsoft.com/office/drawing/2014/main" id="{D56A7E88-2134-F541-B648-1E771F30B45A}"/>
              </a:ext>
            </a:extLst>
          </p:cNvPr>
          <p:cNvPicPr>
            <a:picLocks noChangeAspect="1"/>
          </p:cNvPicPr>
          <p:nvPr/>
        </p:nvPicPr>
        <p:blipFill>
          <a:blip r:embed="rId5"/>
          <a:stretch>
            <a:fillRect/>
          </a:stretch>
        </p:blipFill>
        <p:spPr>
          <a:xfrm>
            <a:off x="2482372" y="3548627"/>
            <a:ext cx="1285218" cy="1123688"/>
          </a:xfrm>
          <a:prstGeom prst="rect">
            <a:avLst/>
          </a:prstGeom>
        </p:spPr>
      </p:pic>
      <p:pic>
        <p:nvPicPr>
          <p:cNvPr id="13" name="Picture 12">
            <a:extLst>
              <a:ext uri="{FF2B5EF4-FFF2-40B4-BE49-F238E27FC236}">
                <a16:creationId xmlns:a16="http://schemas.microsoft.com/office/drawing/2014/main" id="{C2D16965-8664-094F-8173-9DF7EFDCB8E8}"/>
              </a:ext>
            </a:extLst>
          </p:cNvPr>
          <p:cNvPicPr>
            <a:picLocks noChangeAspect="1"/>
          </p:cNvPicPr>
          <p:nvPr/>
        </p:nvPicPr>
        <p:blipFill>
          <a:blip r:embed="rId5"/>
          <a:stretch>
            <a:fillRect/>
          </a:stretch>
        </p:blipFill>
        <p:spPr>
          <a:xfrm>
            <a:off x="7507792" y="3440112"/>
            <a:ext cx="1481739" cy="1295510"/>
          </a:xfrm>
          <a:prstGeom prst="rect">
            <a:avLst/>
          </a:prstGeom>
        </p:spPr>
      </p:pic>
    </p:spTree>
    <p:extLst>
      <p:ext uri="{BB962C8B-B14F-4D97-AF65-F5344CB8AC3E}">
        <p14:creationId xmlns:p14="http://schemas.microsoft.com/office/powerpoint/2010/main" val="244684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spTree>
    <p:extLst>
      <p:ext uri="{BB962C8B-B14F-4D97-AF65-F5344CB8AC3E}">
        <p14:creationId xmlns:p14="http://schemas.microsoft.com/office/powerpoint/2010/main" val="362069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9" name="TextBox 8">
            <a:extLst>
              <a:ext uri="{FF2B5EF4-FFF2-40B4-BE49-F238E27FC236}">
                <a16:creationId xmlns:a16="http://schemas.microsoft.com/office/drawing/2014/main" id="{49FD3860-C87C-F141-B7AA-060665B9D232}"/>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10" name="Picture 9">
            <a:extLst>
              <a:ext uri="{FF2B5EF4-FFF2-40B4-BE49-F238E27FC236}">
                <a16:creationId xmlns:a16="http://schemas.microsoft.com/office/drawing/2014/main" id="{6DD345B7-2FEB-B341-96E1-D92276F04362}"/>
              </a:ext>
            </a:extLst>
          </p:cNvPr>
          <p:cNvPicPr>
            <a:picLocks noChangeAspect="1"/>
          </p:cNvPicPr>
          <p:nvPr/>
        </p:nvPicPr>
        <p:blipFill>
          <a:blip r:embed="rId5"/>
          <a:stretch>
            <a:fillRect/>
          </a:stretch>
        </p:blipFill>
        <p:spPr>
          <a:xfrm>
            <a:off x="838200" y="3234406"/>
            <a:ext cx="1305878" cy="1325564"/>
          </a:xfrm>
          <a:prstGeom prst="rect">
            <a:avLst/>
          </a:prstGeom>
        </p:spPr>
      </p:pic>
    </p:spTree>
    <p:extLst>
      <p:ext uri="{BB962C8B-B14F-4D97-AF65-F5344CB8AC3E}">
        <p14:creationId xmlns:p14="http://schemas.microsoft.com/office/powerpoint/2010/main" val="241220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2526-7B74-FE40-B1F0-C9F10F068774}"/>
              </a:ext>
            </a:extLst>
          </p:cNvPr>
          <p:cNvSpPr>
            <a:spLocks noGrp="1"/>
          </p:cNvSpPr>
          <p:nvPr>
            <p:ph type="title"/>
          </p:nvPr>
        </p:nvSpPr>
        <p:spPr/>
        <p:txBody>
          <a:bodyPr/>
          <a:lstStyle/>
          <a:p>
            <a:r>
              <a:rPr lang="en-US" dirty="0"/>
              <a:t>Connection to Neural Networks</a:t>
            </a:r>
          </a:p>
        </p:txBody>
      </p:sp>
      <p:sp>
        <p:nvSpPr>
          <p:cNvPr id="3" name="Content Placeholder 2">
            <a:extLst>
              <a:ext uri="{FF2B5EF4-FFF2-40B4-BE49-F238E27FC236}">
                <a16:creationId xmlns:a16="http://schemas.microsoft.com/office/drawing/2014/main" id="{DACAEC68-B467-2749-85A1-63B0E94168A6}"/>
              </a:ext>
            </a:extLst>
          </p:cNvPr>
          <p:cNvSpPr>
            <a:spLocks noGrp="1"/>
          </p:cNvSpPr>
          <p:nvPr>
            <p:ph idx="1"/>
          </p:nvPr>
        </p:nvSpPr>
        <p:spPr>
          <a:xfrm>
            <a:off x="838199" y="1825625"/>
            <a:ext cx="11940730" cy="4351338"/>
          </a:xfrm>
        </p:spPr>
        <p:txBody>
          <a:bodyPr/>
          <a:lstStyle/>
          <a:p>
            <a:r>
              <a:rPr lang="en-US" dirty="0"/>
              <a:t>Convolutions can be represented by a network structure</a:t>
            </a:r>
          </a:p>
          <a:p>
            <a:pPr lvl="1"/>
            <a:r>
              <a:rPr lang="en-US" dirty="0"/>
              <a:t>Nodes in the previous layer are only connected to “adjacent” nodes in the next layer.</a:t>
            </a:r>
          </a:p>
          <a:p>
            <a:pPr lvl="1"/>
            <a:r>
              <a:rPr lang="en-US" dirty="0"/>
              <a:t>Many of the weights have the same value.</a:t>
            </a:r>
          </a:p>
        </p:txBody>
      </p:sp>
      <p:graphicFrame>
        <p:nvGraphicFramePr>
          <p:cNvPr id="4" name="Table 3">
            <a:extLst>
              <a:ext uri="{FF2B5EF4-FFF2-40B4-BE49-F238E27FC236}">
                <a16:creationId xmlns:a16="http://schemas.microsoft.com/office/drawing/2014/main" id="{6AF3F929-A19D-1546-8257-B9DB2B28082D}"/>
              </a:ext>
            </a:extLst>
          </p:cNvPr>
          <p:cNvGraphicFramePr>
            <a:graphicFrameLocks noGrp="1"/>
          </p:cNvGraphicFramePr>
          <p:nvPr/>
        </p:nvGraphicFramePr>
        <p:xfrm>
          <a:off x="1487306" y="3714096"/>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EAFD411-5D7A-5C4E-8D8B-5739E15E5D3A}"/>
              </a:ext>
            </a:extLst>
          </p:cNvPr>
          <p:cNvGraphicFramePr>
            <a:graphicFrameLocks noGrp="1"/>
          </p:cNvGraphicFramePr>
          <p:nvPr/>
        </p:nvGraphicFramePr>
        <p:xfrm>
          <a:off x="5259928" y="4332802"/>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20DCDF-13C3-9649-BD5F-5380D8B2F352}"/>
                  </a:ext>
                </a:extLst>
              </p:cNvPr>
              <p:cNvSpPr txBox="1"/>
              <p:nvPr/>
            </p:nvSpPr>
            <p:spPr>
              <a:xfrm>
                <a:off x="4522415" y="4879334"/>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8120DCDF-13C3-9649-BD5F-5380D8B2F352}"/>
                  </a:ext>
                </a:extLst>
              </p:cNvPr>
              <p:cNvSpPr txBox="1">
                <a:spLocks noRot="1" noChangeAspect="1" noMove="1" noResize="1" noEditPoints="1" noAdjustHandles="1" noChangeArrowheads="1" noChangeShapeType="1" noTextEdit="1"/>
              </p:cNvSpPr>
              <p:nvPr/>
            </p:nvSpPr>
            <p:spPr>
              <a:xfrm>
                <a:off x="4522415" y="4879334"/>
                <a:ext cx="209993" cy="369332"/>
              </a:xfrm>
              <a:prstGeom prst="rect">
                <a:avLst/>
              </a:prstGeom>
              <a:blipFill>
                <a:blip r:embed="rId3"/>
                <a:stretch>
                  <a:fillRect l="-23529" r="-17647"/>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7857F8CB-FD8F-5443-B8DE-45485C253372}"/>
              </a:ext>
            </a:extLst>
          </p:cNvPr>
          <p:cNvGraphicFramePr>
            <a:graphicFrameLocks noGrp="1"/>
          </p:cNvGraphicFramePr>
          <p:nvPr/>
        </p:nvGraphicFramePr>
        <p:xfrm>
          <a:off x="8124856" y="4130526"/>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3546798777"/>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34537353"/>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179063059"/>
                  </a:ext>
                </a:extLst>
              </a:tr>
              <a:tr h="466737">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0ECB8-E7DA-0245-AE31-39DDB840B71A}"/>
                  </a:ext>
                </a:extLst>
              </p:cNvPr>
              <p:cNvSpPr txBox="1"/>
              <p:nvPr/>
            </p:nvSpPr>
            <p:spPr>
              <a:xfrm>
                <a:off x="7265629" y="4879334"/>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D3B0ECB8-E7DA-0245-AE31-39DDB840B71A}"/>
                  </a:ext>
                </a:extLst>
              </p:cNvPr>
              <p:cNvSpPr txBox="1">
                <a:spLocks noRot="1" noChangeAspect="1" noMove="1" noResize="1" noEditPoints="1" noAdjustHandles="1" noChangeArrowheads="1" noChangeShapeType="1" noTextEdit="1"/>
              </p:cNvSpPr>
              <p:nvPr/>
            </p:nvSpPr>
            <p:spPr>
              <a:xfrm>
                <a:off x="7265629" y="4879334"/>
                <a:ext cx="290143" cy="369332"/>
              </a:xfrm>
              <a:prstGeom prst="rect">
                <a:avLst/>
              </a:prstGeom>
              <a:blipFill>
                <a:blip r:embed="rId4"/>
                <a:stretch>
                  <a:fillRect l="-13043" r="-1304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EDA40DE-686F-1146-8AC1-064D73688E86}"/>
              </a:ext>
            </a:extLst>
          </p:cNvPr>
          <p:cNvSpPr/>
          <p:nvPr/>
        </p:nvSpPr>
        <p:spPr>
          <a:xfrm>
            <a:off x="1460436" y="3685069"/>
            <a:ext cx="1376774" cy="13789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9F61B4-030D-5C4A-9CF1-7F4A7F9B1B44}"/>
              </a:ext>
            </a:extLst>
          </p:cNvPr>
          <p:cNvSpPr/>
          <p:nvPr/>
        </p:nvSpPr>
        <p:spPr>
          <a:xfrm>
            <a:off x="8124856" y="4138431"/>
            <a:ext cx="453879" cy="4668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38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590A-5CC4-0A40-A22C-6E32B7D2C0E6}"/>
              </a:ext>
            </a:extLst>
          </p:cNvPr>
          <p:cNvSpPr>
            <a:spLocks noGrp="1"/>
          </p:cNvSpPr>
          <p:nvPr>
            <p:ph type="title"/>
          </p:nvPr>
        </p:nvSpPr>
        <p:spPr/>
        <p:txBody>
          <a:bodyPr/>
          <a:lstStyle/>
          <a:p>
            <a:r>
              <a:rPr lang="en-US" dirty="0"/>
              <a:t>Pooling Layers</a:t>
            </a:r>
          </a:p>
        </p:txBody>
      </p:sp>
      <p:sp>
        <p:nvSpPr>
          <p:cNvPr id="3" name="Content Placeholder 2">
            <a:extLst>
              <a:ext uri="{FF2B5EF4-FFF2-40B4-BE49-F238E27FC236}">
                <a16:creationId xmlns:a16="http://schemas.microsoft.com/office/drawing/2014/main" id="{67DA4960-B1CE-7B46-894F-879705658F65}"/>
              </a:ext>
            </a:extLst>
          </p:cNvPr>
          <p:cNvSpPr>
            <a:spLocks noGrp="1"/>
          </p:cNvSpPr>
          <p:nvPr>
            <p:ph idx="1"/>
          </p:nvPr>
        </p:nvSpPr>
        <p:spPr>
          <a:xfrm>
            <a:off x="838200" y="1825625"/>
            <a:ext cx="10515600" cy="4857808"/>
          </a:xfrm>
        </p:spPr>
        <p:txBody>
          <a:bodyPr>
            <a:normAutofit/>
          </a:bodyPr>
          <a:lstStyle/>
          <a:p>
            <a:r>
              <a:rPr lang="en-US" dirty="0"/>
              <a:t>Commonly used in convolutional neural networks.</a:t>
            </a:r>
            <a:br>
              <a:rPr lang="en-US" sz="1200" dirty="0"/>
            </a:br>
            <a:br>
              <a:rPr lang="en-US" sz="1200" dirty="0"/>
            </a:br>
            <a:r>
              <a:rPr lang="en-US" dirty="0"/>
              <a:t>A subsampling / down-sampling process:</a:t>
            </a:r>
          </a:p>
          <a:p>
            <a:endParaRPr lang="en-US" sz="200" dirty="0"/>
          </a:p>
          <a:p>
            <a:pPr lvl="1"/>
            <a:r>
              <a:rPr lang="en-US" dirty="0"/>
              <a:t>Combines multiple adjacent nodes into a single node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Reduce the dimensionality of input. More robust to noise.</a:t>
            </a:r>
          </a:p>
        </p:txBody>
      </p:sp>
      <p:graphicFrame>
        <p:nvGraphicFramePr>
          <p:cNvPr id="4" name="Table 3">
            <a:extLst>
              <a:ext uri="{FF2B5EF4-FFF2-40B4-BE49-F238E27FC236}">
                <a16:creationId xmlns:a16="http://schemas.microsoft.com/office/drawing/2014/main" id="{D5E9E9E8-3D07-D145-8981-64FB384F5E98}"/>
              </a:ext>
            </a:extLst>
          </p:cNvPr>
          <p:cNvGraphicFramePr>
            <a:graphicFrameLocks noGrp="1"/>
          </p:cNvGraphicFramePr>
          <p:nvPr/>
        </p:nvGraphicFramePr>
        <p:xfrm>
          <a:off x="1831717" y="3549425"/>
          <a:ext cx="2267832" cy="2267832"/>
        </p:xfrm>
        <a:graphic>
          <a:graphicData uri="http://schemas.openxmlformats.org/drawingml/2006/table">
            <a:tbl>
              <a:tblPr bandRow="1">
                <a:tableStyleId>{616DA210-FB5B-4158-B5E0-FEB733F419BA}</a:tableStyleId>
              </a:tblPr>
              <a:tblGrid>
                <a:gridCol w="566958">
                  <a:extLst>
                    <a:ext uri="{9D8B030D-6E8A-4147-A177-3AD203B41FA5}">
                      <a16:colId xmlns:a16="http://schemas.microsoft.com/office/drawing/2014/main" val="3938681249"/>
                    </a:ext>
                  </a:extLst>
                </a:gridCol>
                <a:gridCol w="566958">
                  <a:extLst>
                    <a:ext uri="{9D8B030D-6E8A-4147-A177-3AD203B41FA5}">
                      <a16:colId xmlns:a16="http://schemas.microsoft.com/office/drawing/2014/main" val="958343021"/>
                    </a:ext>
                  </a:extLst>
                </a:gridCol>
                <a:gridCol w="566958">
                  <a:extLst>
                    <a:ext uri="{9D8B030D-6E8A-4147-A177-3AD203B41FA5}">
                      <a16:colId xmlns:a16="http://schemas.microsoft.com/office/drawing/2014/main" val="3600192417"/>
                    </a:ext>
                  </a:extLst>
                </a:gridCol>
                <a:gridCol w="566958">
                  <a:extLst>
                    <a:ext uri="{9D8B030D-6E8A-4147-A177-3AD203B41FA5}">
                      <a16:colId xmlns:a16="http://schemas.microsoft.com/office/drawing/2014/main" val="4289658554"/>
                    </a:ext>
                  </a:extLst>
                </a:gridCol>
              </a:tblGrid>
              <a:tr h="566958">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2">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546798777"/>
                  </a:ext>
                </a:extLst>
              </a:tr>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accent2">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334537353"/>
                  </a:ext>
                </a:extLst>
              </a:tr>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6">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3</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4179063059"/>
                  </a:ext>
                </a:extLst>
              </a:tr>
              <a:tr h="566958">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accent6">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C966EE3-EEC5-2D45-AE01-DD654DEB4620}"/>
                  </a:ext>
                </a:extLst>
              </p:cNvPr>
              <p:cNvSpPr txBox="1"/>
              <p:nvPr/>
            </p:nvSpPr>
            <p:spPr>
              <a:xfrm>
                <a:off x="4570029" y="4170319"/>
                <a:ext cx="122180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ea typeface="Cambria Math" panose="02040503050406030204" pitchFamily="18" charset="0"/>
                        </a:rPr>
                        <m:t>𝑎𝑣𝑒𝑟𝑎𝑔𝑒</m:t>
                      </m:r>
                    </m:oMath>
                  </m:oMathPara>
                </a14:m>
                <a:endParaRPr lang="en-US" sz="2400" b="0" i="1" dirty="0">
                  <a:solidFill>
                    <a:schemeClr val="accent6"/>
                  </a:solidFill>
                  <a:latin typeface="Cambria Math" panose="02040503050406030204" pitchFamily="18" charset="0"/>
                  <a:ea typeface="Cambria Math" panose="02040503050406030204" pitchFamily="18" charset="0"/>
                </a:endParaRPr>
              </a:p>
              <a:p>
                <a:r>
                  <a:rPr lang="en-US" sz="2400" i="1" dirty="0">
                    <a:solidFill>
                      <a:schemeClr val="accent6"/>
                    </a:solidFill>
                    <a:latin typeface="Cambria Math" panose="02040503050406030204" pitchFamily="18" charset="0"/>
                    <a:ea typeface="Cambria Math" panose="02040503050406030204" pitchFamily="18" charset="0"/>
                  </a:rPr>
                  <a:t>pooling</a:t>
                </a:r>
              </a:p>
            </p:txBody>
          </p:sp>
        </mc:Choice>
        <mc:Fallback xmlns="">
          <p:sp>
            <p:nvSpPr>
              <p:cNvPr id="14" name="TextBox 13">
                <a:extLst>
                  <a:ext uri="{FF2B5EF4-FFF2-40B4-BE49-F238E27FC236}">
                    <a16:creationId xmlns:a16="http://schemas.microsoft.com/office/drawing/2014/main" id="{2C966EE3-EEC5-2D45-AE01-DD654DEB4620}"/>
                  </a:ext>
                </a:extLst>
              </p:cNvPr>
              <p:cNvSpPr txBox="1">
                <a:spLocks noRot="1" noChangeAspect="1" noMove="1" noResize="1" noEditPoints="1" noAdjustHandles="1" noChangeArrowheads="1" noChangeShapeType="1" noTextEdit="1"/>
              </p:cNvSpPr>
              <p:nvPr/>
            </p:nvSpPr>
            <p:spPr>
              <a:xfrm>
                <a:off x="4570029" y="4170319"/>
                <a:ext cx="1221809" cy="738664"/>
              </a:xfrm>
              <a:prstGeom prst="rect">
                <a:avLst/>
              </a:prstGeom>
              <a:blipFill>
                <a:blip r:embed="rId3"/>
                <a:stretch>
                  <a:fillRect l="-15464" r="-4124" b="-23729"/>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3F3D1A7-0EB3-8A40-92A9-551BEE491496}"/>
              </a:ext>
            </a:extLst>
          </p:cNvPr>
          <p:cNvGraphicFramePr>
            <a:graphicFrameLocks noGrp="1"/>
          </p:cNvGraphicFramePr>
          <p:nvPr/>
        </p:nvGraphicFramePr>
        <p:xfrm>
          <a:off x="6375785" y="3972693"/>
          <a:ext cx="1133916" cy="1133916"/>
        </p:xfrm>
        <a:graphic>
          <a:graphicData uri="http://schemas.openxmlformats.org/drawingml/2006/table">
            <a:tbl>
              <a:tblPr bandRow="1">
                <a:tableStyleId>{616DA210-FB5B-4158-B5E0-FEB733F419BA}</a:tableStyleId>
              </a:tblPr>
              <a:tblGrid>
                <a:gridCol w="566958">
                  <a:extLst>
                    <a:ext uri="{9D8B030D-6E8A-4147-A177-3AD203B41FA5}">
                      <a16:colId xmlns:a16="http://schemas.microsoft.com/office/drawing/2014/main" val="3938681249"/>
                    </a:ext>
                  </a:extLst>
                </a:gridCol>
                <a:gridCol w="566958">
                  <a:extLst>
                    <a:ext uri="{9D8B030D-6E8A-4147-A177-3AD203B41FA5}">
                      <a16:colId xmlns:a16="http://schemas.microsoft.com/office/drawing/2014/main" val="958343021"/>
                    </a:ext>
                  </a:extLst>
                </a:gridCol>
              </a:tblGrid>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546798777"/>
                  </a:ext>
                </a:extLst>
              </a:tr>
              <a:tr h="566958">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3334537353"/>
                  </a:ext>
                </a:extLst>
              </a:tr>
            </a:tbl>
          </a:graphicData>
        </a:graphic>
      </p:graphicFrame>
    </p:spTree>
    <p:extLst>
      <p:ext uri="{BB962C8B-B14F-4D97-AF65-F5344CB8AC3E}">
        <p14:creationId xmlns:p14="http://schemas.microsoft.com/office/powerpoint/2010/main" val="94637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48" y="7318979"/>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Convolutional Neural Networks (CNN)</a:t>
            </a:r>
          </a:p>
        </p:txBody>
      </p:sp>
      <p:sp>
        <p:nvSpPr>
          <p:cNvPr id="3" name="Content Placeholder 2"/>
          <p:cNvSpPr>
            <a:spLocks noGrp="1"/>
          </p:cNvSpPr>
          <p:nvPr>
            <p:ph idx="1"/>
          </p:nvPr>
        </p:nvSpPr>
        <p:spPr/>
        <p:txBody>
          <a:bodyPr/>
          <a:lstStyle/>
          <a:p>
            <a:pPr marL="228600" lvl="1">
              <a:spcBef>
                <a:spcPts val="1000"/>
              </a:spcBef>
            </a:pPr>
            <a:r>
              <a:rPr lang="en-US" dirty="0"/>
              <a:t>Captures the localized properties of features</a:t>
            </a:r>
          </a:p>
          <a:p>
            <a:pPr lvl="1"/>
            <a:r>
              <a:rPr lang="en-US" dirty="0"/>
              <a:t>Particularly suitable for computer vision (images)</a:t>
            </a:r>
          </a:p>
          <a:p>
            <a:pPr lvl="1"/>
            <a:r>
              <a:rPr lang="en-US" dirty="0"/>
              <a:t>Go (</a:t>
            </a:r>
            <a:r>
              <a:rPr lang="en-US" dirty="0" err="1"/>
              <a:t>AlphaGo</a:t>
            </a:r>
            <a:r>
              <a:rPr lang="en-US" dirty="0"/>
              <a:t>) is another famous application of CNN</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a:extLst>
              <a:ext uri="{FF2B5EF4-FFF2-40B4-BE49-F238E27FC236}">
                <a16:creationId xmlns:a16="http://schemas.microsoft.com/office/drawing/2014/main" id="{6B110F8C-9849-9D42-B605-04FEED8CD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07" y="3290822"/>
            <a:ext cx="9756908" cy="30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11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7502209" y="1976385"/>
                <a:ext cx="4689791" cy="8761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14:m>
                  <m:oMath xmlns:m="http://schemas.openxmlformats.org/officeDocument/2006/math">
                    <m:r>
                      <a:rPr lang="en-US" sz="3600" i="1" smtClean="0">
                        <a:latin typeface="Cambria Math" charset="0"/>
                      </a:rPr>
                      <m:t>𝜃</m:t>
                    </m:r>
                  </m:oMath>
                </a14:m>
                <a:r>
                  <a:rPr lang="en-US" sz="3600" dirty="0"/>
                  <a:t>: </a:t>
                </a:r>
                <a:r>
                  <a:rPr lang="en-US" sz="3600" dirty="0">
                    <a:solidFill>
                      <a:srgbClr val="C00000"/>
                    </a:solidFill>
                  </a:rPr>
                  <a:t>activation function</a:t>
                </a:r>
              </a:p>
              <a:p>
                <a:pPr marL="0" indent="0">
                  <a:buFont typeface="Arial"/>
                  <a:buNone/>
                </a:pPr>
                <a:r>
                  <a:rPr lang="en-US" dirty="0"/>
                  <a:t>(Specify the “activation” of the neuron)</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7502209" y="1976385"/>
                <a:ext cx="4689791" cy="876151"/>
              </a:xfrm>
              <a:prstGeom prst="rect">
                <a:avLst/>
              </a:prstGeom>
              <a:blipFill rotWithShape="0">
                <a:blip r:embed="rId2"/>
                <a:stretch>
                  <a:fillRect l="-1691" t="-18750" r="-390" b="-2083"/>
                </a:stretch>
              </a:blipFill>
            </p:spPr>
            <p:txBody>
              <a:bodyPr/>
              <a:lstStyle/>
              <a:p>
                <a:r>
                  <a:rPr lang="en-US">
                    <a:noFill/>
                  </a:rPr>
                  <a:t> </a:t>
                </a:r>
              </a:p>
            </p:txBody>
          </p:sp>
        </mc:Fallback>
      </mc:AlternateContent>
      <p:grpSp>
        <p:nvGrpSpPr>
          <p:cNvPr id="11" name="Group 10"/>
          <p:cNvGrpSpPr/>
          <p:nvPr/>
        </p:nvGrpSpPr>
        <p:grpSpPr>
          <a:xfrm>
            <a:off x="289560" y="2011680"/>
            <a:ext cx="7264426" cy="4005411"/>
            <a:chOff x="289560" y="2011680"/>
            <a:chExt cx="7264426" cy="4005411"/>
          </a:xfrm>
        </p:grpSpPr>
        <p:pic>
          <p:nvPicPr>
            <p:cNvPr id="8" name="Picture 7"/>
            <p:cNvPicPr>
              <a:picLocks noChangeAspect="1"/>
            </p:cNvPicPr>
            <p:nvPr/>
          </p:nvPicPr>
          <p:blipFill>
            <a:blip r:embed="rId3"/>
            <a:stretch>
              <a:fillRect/>
            </a:stretch>
          </p:blipFill>
          <p:spPr>
            <a:xfrm>
              <a:off x="289560" y="2011680"/>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a:stretch>
            <a:fillRect/>
          </a:stretch>
        </p:blipFill>
        <p:spPr>
          <a:xfrm>
            <a:off x="7823993" y="3540675"/>
            <a:ext cx="3881471" cy="2296245"/>
          </a:xfrm>
          <a:prstGeom prst="rect">
            <a:avLst/>
          </a:prstGeom>
        </p:spPr>
      </p:pic>
      <p:sp>
        <p:nvSpPr>
          <p:cNvPr id="12" name="Content Placeholder 2"/>
          <p:cNvSpPr>
            <a:spLocks noGrp="1"/>
          </p:cNvSpPr>
          <p:nvPr>
            <p:ph idx="1"/>
          </p:nvPr>
        </p:nvSpPr>
        <p:spPr>
          <a:xfrm>
            <a:off x="1156546" y="6302301"/>
            <a:ext cx="8546254" cy="660686"/>
          </a:xfrm>
        </p:spPr>
        <p:txBody>
          <a:bodyPr>
            <a:normAutofit/>
          </a:bodyPr>
          <a:lstStyle/>
          <a:p>
            <a:pPr marL="0" indent="0">
              <a:buNone/>
            </a:pPr>
            <a:r>
              <a:rPr lang="en-US" dirty="0"/>
              <a:t>We mostly focus on </a:t>
            </a:r>
            <a:r>
              <a:rPr lang="en-US" dirty="0">
                <a:solidFill>
                  <a:srgbClr val="C00000"/>
                </a:solidFill>
              </a:rPr>
              <a:t>feed-forward</a:t>
            </a:r>
            <a:r>
              <a:rPr lang="en-US" dirty="0"/>
              <a:t> network structure</a:t>
            </a:r>
          </a:p>
        </p:txBody>
      </p:sp>
    </p:spTree>
    <p:extLst>
      <p:ext uri="{BB962C8B-B14F-4D97-AF65-F5344CB8AC3E}">
        <p14:creationId xmlns:p14="http://schemas.microsoft.com/office/powerpoint/2010/main" val="1030200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4280-7EE7-5D43-8C85-E24B72BA7504}"/>
              </a:ext>
            </a:extLst>
          </p:cNvPr>
          <p:cNvSpPr>
            <a:spLocks noGrp="1"/>
          </p:cNvSpPr>
          <p:nvPr>
            <p:ph type="title"/>
          </p:nvPr>
        </p:nvSpPr>
        <p:spPr>
          <a:xfrm>
            <a:off x="838200" y="365125"/>
            <a:ext cx="10889974" cy="1325563"/>
          </a:xfrm>
        </p:spPr>
        <p:txBody>
          <a:bodyPr/>
          <a:lstStyle/>
          <a:p>
            <a:r>
              <a:rPr lang="en-US" dirty="0"/>
              <a:t>Another Example Network Structure </a:t>
            </a:r>
            <a:r>
              <a:rPr lang="en-US" sz="1800" dirty="0">
                <a:solidFill>
                  <a:schemeClr val="accent1"/>
                </a:solidFill>
              </a:rPr>
              <a:t>[Safe to Skip for the Exam]</a:t>
            </a:r>
            <a:endParaRPr lang="en-US" dirty="0"/>
          </a:p>
        </p:txBody>
      </p:sp>
      <p:sp>
        <p:nvSpPr>
          <p:cNvPr id="3" name="Content Placeholder 2">
            <a:extLst>
              <a:ext uri="{FF2B5EF4-FFF2-40B4-BE49-F238E27FC236}">
                <a16:creationId xmlns:a16="http://schemas.microsoft.com/office/drawing/2014/main" id="{9E3400D3-0BFE-0842-917A-A831757C8196}"/>
              </a:ext>
            </a:extLst>
          </p:cNvPr>
          <p:cNvSpPr>
            <a:spLocks noGrp="1"/>
          </p:cNvSpPr>
          <p:nvPr>
            <p:ph idx="1"/>
          </p:nvPr>
        </p:nvSpPr>
        <p:spPr/>
        <p:txBody>
          <a:bodyPr/>
          <a:lstStyle/>
          <a:p>
            <a:r>
              <a:rPr lang="en-US" dirty="0"/>
              <a:t>Recurrent Neural Network (RNN)</a:t>
            </a:r>
          </a:p>
          <a:p>
            <a:pPr lvl="1"/>
            <a:r>
              <a:rPr lang="en-US" dirty="0"/>
              <a:t>Aim to deal with time-series data, such as natural language processing</a:t>
            </a:r>
          </a:p>
          <a:p>
            <a:pPr lvl="1"/>
            <a:r>
              <a:rPr lang="en-US" dirty="0"/>
              <a:t>Using hidden layers to store temporal information</a:t>
            </a:r>
          </a:p>
          <a:p>
            <a:pPr lvl="1"/>
            <a:r>
              <a:rPr lang="en-US" dirty="0"/>
              <a:t>Allow previous outputs to be used as inputs and keep hidden states</a:t>
            </a:r>
          </a:p>
        </p:txBody>
      </p:sp>
      <p:sp>
        <p:nvSpPr>
          <p:cNvPr id="4" name="TextBox 3">
            <a:extLst>
              <a:ext uri="{FF2B5EF4-FFF2-40B4-BE49-F238E27FC236}">
                <a16:creationId xmlns:a16="http://schemas.microsoft.com/office/drawing/2014/main" id="{7AB887B6-948A-104F-B0B5-8C25FB1BAF87}"/>
              </a:ext>
            </a:extLst>
          </p:cNvPr>
          <p:cNvSpPr txBox="1"/>
          <p:nvPr/>
        </p:nvSpPr>
        <p:spPr>
          <a:xfrm>
            <a:off x="4237463" y="6492875"/>
            <a:ext cx="2487348" cy="369332"/>
          </a:xfrm>
          <a:prstGeom prst="rect">
            <a:avLst/>
          </a:prstGeom>
          <a:noFill/>
        </p:spPr>
        <p:txBody>
          <a:bodyPr wrap="none" rtlCol="0">
            <a:spAutoFit/>
          </a:bodyPr>
          <a:lstStyle/>
          <a:p>
            <a:r>
              <a:rPr lang="en-US" dirty="0">
                <a:solidFill>
                  <a:schemeClr val="bg1">
                    <a:lumMod val="65000"/>
                  </a:schemeClr>
                </a:solidFill>
              </a:rPr>
              <a:t>[Images from Wikipedia]</a:t>
            </a:r>
          </a:p>
        </p:txBody>
      </p:sp>
      <p:pic>
        <p:nvPicPr>
          <p:cNvPr id="5" name="Picture 4">
            <a:extLst>
              <a:ext uri="{FF2B5EF4-FFF2-40B4-BE49-F238E27FC236}">
                <a16:creationId xmlns:a16="http://schemas.microsoft.com/office/drawing/2014/main" id="{D65B6A0B-12F6-5E4A-BB15-6F7D165D400F}"/>
              </a:ext>
            </a:extLst>
          </p:cNvPr>
          <p:cNvPicPr>
            <a:picLocks noChangeAspect="1"/>
          </p:cNvPicPr>
          <p:nvPr/>
        </p:nvPicPr>
        <p:blipFill>
          <a:blip r:embed="rId2"/>
          <a:stretch>
            <a:fillRect/>
          </a:stretch>
        </p:blipFill>
        <p:spPr>
          <a:xfrm>
            <a:off x="2152858" y="3620430"/>
            <a:ext cx="1910352" cy="2637218"/>
          </a:xfrm>
          <a:prstGeom prst="rect">
            <a:avLst/>
          </a:prstGeom>
        </p:spPr>
      </p:pic>
      <p:pic>
        <p:nvPicPr>
          <p:cNvPr id="6" name="Picture 5">
            <a:extLst>
              <a:ext uri="{FF2B5EF4-FFF2-40B4-BE49-F238E27FC236}">
                <a16:creationId xmlns:a16="http://schemas.microsoft.com/office/drawing/2014/main" id="{DA6F8D61-AE3A-654C-8A45-F7B7ECFE3378}"/>
              </a:ext>
            </a:extLst>
          </p:cNvPr>
          <p:cNvPicPr>
            <a:picLocks noChangeAspect="1"/>
          </p:cNvPicPr>
          <p:nvPr/>
        </p:nvPicPr>
        <p:blipFill>
          <a:blip r:embed="rId3"/>
          <a:stretch>
            <a:fillRect/>
          </a:stretch>
        </p:blipFill>
        <p:spPr>
          <a:xfrm>
            <a:off x="4572675" y="3590813"/>
            <a:ext cx="6392691" cy="2721087"/>
          </a:xfrm>
          <a:prstGeom prst="rect">
            <a:avLst/>
          </a:prstGeom>
        </p:spPr>
      </p:pic>
    </p:spTree>
    <p:extLst>
      <p:ext uri="{BB962C8B-B14F-4D97-AF65-F5344CB8AC3E}">
        <p14:creationId xmlns:p14="http://schemas.microsoft.com/office/powerpoint/2010/main" val="100309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Techniques in Improving Deep Learning</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Regularization to mitigate overfitting</a:t>
            </a:r>
          </a:p>
          <a:p>
            <a:pPr lvl="1"/>
            <a:r>
              <a:rPr lang="en-US" dirty="0"/>
              <a:t>Weight-based, early stopping, dropout, </a:t>
            </a:r>
            <a:r>
              <a:rPr lang="en-US" dirty="0" err="1"/>
              <a:t>etc</a:t>
            </a:r>
            <a:endParaRPr lang="en-US" dirty="0"/>
          </a:p>
          <a:p>
            <a:pPr lvl="1"/>
            <a:endParaRPr lang="en-US" dirty="0"/>
          </a:p>
          <a:p>
            <a:r>
              <a:rPr lang="en-US" dirty="0"/>
              <a:t>Incorporating domain knowledges</a:t>
            </a:r>
          </a:p>
          <a:p>
            <a:pPr lvl="1"/>
            <a:r>
              <a:rPr lang="en-US" dirty="0"/>
              <a:t>Network architectures (e.g., Convolutional Neural Nets)</a:t>
            </a:r>
          </a:p>
          <a:p>
            <a:pPr lvl="1"/>
            <a:endParaRPr lang="en-US" dirty="0"/>
          </a:p>
          <a:p>
            <a:r>
              <a:rPr lang="en-US" dirty="0"/>
              <a:t>Improving computation with huge amount of data</a:t>
            </a:r>
          </a:p>
          <a:p>
            <a:pPr lvl="1"/>
            <a:r>
              <a:rPr lang="en-US" dirty="0"/>
              <a:t>Hardware architecture to improve parallel computation</a:t>
            </a:r>
          </a:p>
          <a:p>
            <a:endParaRPr lang="en-US" dirty="0"/>
          </a:p>
          <a:p>
            <a:r>
              <a:rPr lang="en-US" dirty="0"/>
              <a:t>Improving gradient-based optimization</a:t>
            </a:r>
          </a:p>
          <a:p>
            <a:pPr lvl="1"/>
            <a:r>
              <a:rPr lang="en-US" dirty="0"/>
              <a:t>Choosing better </a:t>
            </a:r>
            <a:r>
              <a:rPr lang="en-US" dirty="0">
                <a:solidFill>
                  <a:srgbClr val="C00000"/>
                </a:solidFill>
              </a:rPr>
              <a:t>initialization</a:t>
            </a:r>
            <a:r>
              <a:rPr lang="en-US" dirty="0"/>
              <a:t> points</a:t>
            </a:r>
          </a:p>
        </p:txBody>
      </p:sp>
    </p:spTree>
    <p:extLst>
      <p:ext uri="{BB962C8B-B14F-4D97-AF65-F5344CB8AC3E}">
        <p14:creationId xmlns:p14="http://schemas.microsoft.com/office/powerpoint/2010/main" val="837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2704"/>
            <a:ext cx="10515600" cy="2852737"/>
          </a:xfrm>
        </p:spPr>
        <p:txBody>
          <a:bodyPr/>
          <a:lstStyle/>
          <a:p>
            <a:r>
              <a:rPr lang="en-US" dirty="0"/>
              <a:t>Initialization</a:t>
            </a:r>
          </a:p>
        </p:txBody>
      </p:sp>
      <p:sp>
        <p:nvSpPr>
          <p:cNvPr id="3" name="Text Placeholder 2"/>
          <p:cNvSpPr>
            <a:spLocks noGrp="1"/>
          </p:cNvSpPr>
          <p:nvPr>
            <p:ph type="body" idx="1"/>
          </p:nvPr>
        </p:nvSpPr>
        <p:spPr/>
        <p:txBody>
          <a:bodyPr/>
          <a:lstStyle/>
          <a:p>
            <a:r>
              <a:rPr lang="en-US" dirty="0"/>
              <a:t>Why initialization matters in deep learning</a:t>
            </a:r>
          </a:p>
          <a:p>
            <a:pPr marL="342900" indent="-342900">
              <a:buFontTx/>
              <a:buChar char="-"/>
            </a:pPr>
            <a:r>
              <a:rPr lang="en-US" dirty="0"/>
              <a:t>Error is nonconvex in NN</a:t>
            </a:r>
          </a:p>
          <a:p>
            <a:pPr marL="342900" indent="-342900">
              <a:buFontTx/>
              <a:buChar char="-"/>
            </a:pPr>
            <a:r>
              <a:rPr lang="en-US" dirty="0"/>
              <a:t>Vanishing/exploding gradient problem</a:t>
            </a:r>
          </a:p>
        </p:txBody>
      </p:sp>
    </p:spTree>
    <p:extLst>
      <p:ext uri="{BB962C8B-B14F-4D97-AF65-F5344CB8AC3E}">
        <p14:creationId xmlns:p14="http://schemas.microsoft.com/office/powerpoint/2010/main" val="847034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01400" cy="1325563"/>
          </a:xfrm>
        </p:spPr>
        <p:txBody>
          <a:bodyPr/>
          <a:lstStyle/>
          <a:p>
            <a:r>
              <a:rPr lang="en-US" dirty="0"/>
              <a:t>Error is Nonconvex in Neural Networks</a:t>
            </a:r>
          </a:p>
        </p:txBody>
      </p:sp>
      <p:sp>
        <p:nvSpPr>
          <p:cNvPr id="3" name="Content Placeholder 2"/>
          <p:cNvSpPr>
            <a:spLocks noGrp="1"/>
          </p:cNvSpPr>
          <p:nvPr>
            <p:ph idx="1"/>
          </p:nvPr>
        </p:nvSpPr>
        <p:spPr>
          <a:xfrm>
            <a:off x="5452533" y="2254069"/>
            <a:ext cx="6908800" cy="3922893"/>
          </a:xfrm>
        </p:spPr>
        <p:txBody>
          <a:bodyPr>
            <a:normAutofit lnSpcReduction="10000"/>
          </a:bodyPr>
          <a:lstStyle/>
          <a:p>
            <a:r>
              <a:rPr lang="en-US" dirty="0"/>
              <a:t>We mostly adopt gradient-descent-style algorithms for optimization.</a:t>
            </a:r>
          </a:p>
          <a:p>
            <a:endParaRPr lang="en-US" dirty="0"/>
          </a:p>
          <a:p>
            <a:r>
              <a:rPr lang="en-US" dirty="0"/>
              <a:t>No guarantee to converge to global optimal.</a:t>
            </a:r>
          </a:p>
          <a:p>
            <a:endParaRPr lang="en-US" dirty="0"/>
          </a:p>
          <a:p>
            <a:r>
              <a:rPr lang="en-US" dirty="0"/>
              <a:t>Need to run it many times.</a:t>
            </a:r>
          </a:p>
          <a:p>
            <a:endParaRPr lang="en-US" dirty="0"/>
          </a:p>
          <a:p>
            <a:r>
              <a:rPr lang="en-US" dirty="0"/>
              <a:t>Initialization matters.</a:t>
            </a:r>
          </a:p>
        </p:txBody>
      </p:sp>
      <p:pic>
        <p:nvPicPr>
          <p:cNvPr id="2050" name="Picture 2" descr="ntro to optimization in deep learning: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98" y="2254070"/>
            <a:ext cx="4690533" cy="349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47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r>
                  <a:rPr lang="en-US" dirty="0"/>
                  <a:t>Backpropagation</a:t>
                </a:r>
              </a:p>
              <a:p>
                <a:pPr lvl="1"/>
                <a14:m>
                  <m:oMath xmlns:m="http://schemas.openxmlformats.org/officeDocument/2006/math">
                    <m:f>
                      <m:fPr>
                        <m:ctrlPr>
                          <a:rPr lang="bg-BG" i="1" smtClean="0">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𝑥</m:t>
                        </m:r>
                      </m:e>
                      <m:sub>
                        <m:r>
                          <a:rPr lang="en-US" i="1">
                            <a:solidFill>
                              <a:schemeClr val="accent1"/>
                            </a:solidFill>
                            <a:latin typeface="Cambria Math" charset="0"/>
                          </a:rPr>
                          <m:t>𝑖</m:t>
                        </m:r>
                      </m:sub>
                      <m:sup>
                        <m:r>
                          <a:rPr lang="en-US" i="1">
                            <a:solidFill>
                              <a:schemeClr val="accent1"/>
                            </a:solidFill>
                            <a:latin typeface="Cambria Math" charset="0"/>
                          </a:rPr>
                          <m:t>(ℓ−1)</m:t>
                        </m:r>
                      </m:sup>
                    </m:sSubSup>
                  </m:oMath>
                </a14:m>
                <a:endParaRPr lang="en-US" dirty="0">
                  <a:solidFill>
                    <a:schemeClr val="accent1"/>
                  </a:solidFill>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a:p>
                <a:pPr lvl="1"/>
                <a:endParaRPr lang="en-US" dirty="0">
                  <a:solidFill>
                    <a:schemeClr val="accent1"/>
                  </a:solidFill>
                </a:endParaRPr>
              </a:p>
              <a:p>
                <a:r>
                  <a:rPr lang="en-US" dirty="0"/>
                  <a:t>If we use activation function </a:t>
                </a:r>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charset="0"/>
                          </a:rPr>
                          <m:t>tanh</m:t>
                        </m:r>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e>
                    </m:func>
                  </m:oMath>
                </a14:m>
                <a:endParaRPr lang="en-US" b="0" i="1" dirty="0">
                  <a:latin typeface="Cambria Math" charset="0"/>
                </a:endParaRPr>
              </a:p>
              <a:p>
                <a:pPr lvl="1"/>
                <a14:m>
                  <m:oMath xmlns:m="http://schemas.openxmlformats.org/officeDocument/2006/math">
                    <m:sSup>
                      <m:sSupPr>
                        <m:ctrlPr>
                          <a:rPr lang="en-US" b="0" i="1" dirty="0" smtClean="0">
                            <a:solidFill>
                              <a:schemeClr val="accent1"/>
                            </a:solidFill>
                            <a:latin typeface="Cambria Math" panose="02040503050406030204" pitchFamily="18" charset="0"/>
                          </a:rPr>
                        </m:ctrlPr>
                      </m:sSupPr>
                      <m:e>
                        <m:r>
                          <a:rPr lang="en-US" b="0" i="1" dirty="0" smtClean="0">
                            <a:solidFill>
                              <a:schemeClr val="accent1"/>
                            </a:solidFill>
                            <a:latin typeface="Cambria Math" charset="0"/>
                          </a:rPr>
                          <m:t>𝜃</m:t>
                        </m:r>
                      </m:e>
                      <m:sup>
                        <m:r>
                          <a:rPr lang="en-US" b="0" i="1" dirty="0" smtClean="0">
                            <a:solidFill>
                              <a:schemeClr val="accent1"/>
                            </a:solidFill>
                            <a:latin typeface="Cambria Math" charset="0"/>
                          </a:rPr>
                          <m:t>′</m:t>
                        </m:r>
                      </m:sup>
                    </m:sSup>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r>
                      <a:rPr lang="en-US" b="0" i="1" dirty="0" smtClean="0">
                        <a:solidFill>
                          <a:schemeClr val="accent1"/>
                        </a:solidFill>
                        <a:latin typeface="Cambria Math" charset="0"/>
                      </a:rPr>
                      <m:t>=1−</m:t>
                    </m:r>
                    <m:r>
                      <a:rPr lang="en-US" b="0" i="1" dirty="0" smtClean="0">
                        <a:solidFill>
                          <a:schemeClr val="accent1"/>
                        </a:solidFill>
                        <a:latin typeface="Cambria Math" charset="0"/>
                      </a:rPr>
                      <m:t>𝜃</m:t>
                    </m:r>
                    <m:sSup>
                      <m:sSupPr>
                        <m:ctrlPr>
                          <a:rPr lang="en-US" b="0" i="1" dirty="0" smtClean="0">
                            <a:solidFill>
                              <a:schemeClr val="accent1"/>
                            </a:solidFill>
                            <a:latin typeface="Cambria Math" panose="02040503050406030204" pitchFamily="18" charset="0"/>
                          </a:rPr>
                        </m:ctrlPr>
                      </m:sSupPr>
                      <m:e>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e>
                      <m:sup>
                        <m:r>
                          <a:rPr lang="en-US" b="0" i="1" dirty="0" smtClean="0">
                            <a:solidFill>
                              <a:schemeClr val="accent1"/>
                            </a:solidFill>
                            <a:latin typeface="Cambria Math" charset="0"/>
                          </a:rPr>
                          <m:t>2</m:t>
                        </m:r>
                      </m:sup>
                    </m:sSup>
                    <m:r>
                      <a:rPr lang="en-US" b="0" i="1" dirty="0" smtClean="0">
                        <a:solidFill>
                          <a:schemeClr val="accent1"/>
                        </a:solidFill>
                        <a:latin typeface="Cambria Math" charset="0"/>
                      </a:rPr>
                      <m:t>&lt;1</m:t>
                    </m:r>
                  </m:oMath>
                </a14:m>
                <a:endParaRPr lang="en-US" dirty="0">
                  <a:solidFill>
                    <a:schemeClr val="accent1"/>
                  </a:solidFill>
                </a:endParaRPr>
              </a:p>
              <a:p>
                <a:pPr lvl="1"/>
                <a:endParaRPr lang="en-US" dirty="0">
                  <a:solidFill>
                    <a:schemeClr val="accent1"/>
                  </a:solidFill>
                </a:endParaRPr>
              </a:p>
              <a:p>
                <a:r>
                  <a:rPr lang="en-US" dirty="0"/>
                  <a:t>In deep learning with a lot of layers, </a:t>
                </a:r>
              </a:p>
              <a:p>
                <a:pPr lvl="1"/>
                <a:r>
                  <a:rPr lang="en-US" dirty="0"/>
                  <a:t>the gradient might vanish</a:t>
                </a:r>
              </a:p>
              <a:p>
                <a:pPr lvl="1"/>
                <a:r>
                  <a:rPr lang="en-US" dirty="0"/>
                  <a:t>hard to update the early layers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961"/>
                </a:stretch>
              </a:blipFill>
            </p:spPr>
            <p:txBody>
              <a:bodyPr/>
              <a:lstStyle/>
              <a:p>
                <a:r>
                  <a:rPr lang="en-US">
                    <a:noFill/>
                  </a:rPr>
                  <a:t> </a:t>
                </a:r>
              </a:p>
            </p:txBody>
          </p:sp>
        </mc:Fallback>
      </mc:AlternateContent>
      <p:pic>
        <p:nvPicPr>
          <p:cNvPr id="4098" name="Picture 2" descr="ANH function definition and online calc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867" y="4216400"/>
            <a:ext cx="24384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y attempt to understand the backpropagation algorithm for training neural  networks">
            <a:extLst>
              <a:ext uri="{FF2B5EF4-FFF2-40B4-BE49-F238E27FC236}">
                <a16:creationId xmlns:a16="http://schemas.microsoft.com/office/drawing/2014/main" id="{8DB856C4-E53D-2D42-844B-3480DB562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60" y="1936015"/>
            <a:ext cx="3604167" cy="195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0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14:m>
                  <m:oMath xmlns:m="http://schemas.openxmlformats.org/officeDocument/2006/math">
                    <m:sSubSup>
                      <m:sSubSupPr>
                        <m:ctrlPr>
                          <a:rPr lang="en-US" sz="2400" i="1" smtClean="0">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sSup>
                      <m:sSupPr>
                        <m:ctrlPr>
                          <a:rPr lang="en-US" sz="2400" i="1" smtClean="0">
                            <a:solidFill>
                              <a:srgbClr val="C00000"/>
                            </a:solidFill>
                            <a:latin typeface="Cambria Math" panose="02040503050406030204" pitchFamily="18" charset="0"/>
                          </a:rPr>
                        </m:ctrlPr>
                      </m:sSupPr>
                      <m:e>
                        <m:r>
                          <a:rPr lang="en-US" sz="2400" i="1">
                            <a:solidFill>
                              <a:srgbClr val="C00000"/>
                            </a:solidFill>
                            <a:latin typeface="Cambria Math" charset="0"/>
                          </a:rPr>
                          <m:t>𝜃</m:t>
                        </m:r>
                      </m:e>
                      <m:sup>
                        <m:r>
                          <a:rPr lang="en-US" sz="2400" i="1">
                            <a:solidFill>
                              <a:srgbClr val="C00000"/>
                            </a:solidFill>
                            <a:latin typeface="Cambria Math" charset="0"/>
                          </a:rPr>
                          <m:t>′</m:t>
                        </m:r>
                      </m:sup>
                    </m:sSup>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charset="0"/>
                              </a:rPr>
                              <m:t>𝑠</m:t>
                            </m:r>
                          </m:e>
                          <m:sub>
                            <m:r>
                              <a:rPr lang="en-US" sz="2400" i="1">
                                <a:solidFill>
                                  <a:srgbClr val="C00000"/>
                                </a:solidFill>
                                <a:latin typeface="Cambria Math" charset="0"/>
                              </a:rPr>
                              <m:t>𝑗</m:t>
                            </m:r>
                          </m:sub>
                          <m:sup>
                            <m:d>
                              <m:dPr>
                                <m:ctrlPr>
                                  <a:rPr lang="en-US" sz="2400" i="1">
                                    <a:solidFill>
                                      <a:srgbClr val="C00000"/>
                                    </a:solidFill>
                                    <a:latin typeface="Cambria Math" panose="02040503050406030204" pitchFamily="18" charset="0"/>
                                  </a:rPr>
                                </m:ctrlPr>
                              </m:dPr>
                              <m:e>
                                <m:r>
                                  <a:rPr lang="en-US" sz="2400" i="1">
                                    <a:solidFill>
                                      <a:srgbClr val="C00000"/>
                                    </a:solidFill>
                                    <a:latin typeface="Cambria Math" charset="0"/>
                                  </a:rPr>
                                  <m:t>ℓ</m:t>
                                </m:r>
                              </m:e>
                            </m:d>
                          </m:sup>
                        </m:sSubSup>
                      </m:e>
                    </m:d>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e>
                    </m:nary>
                  </m:oMath>
                </a14:m>
                <a:r>
                  <a:rPr lang="en-US" sz="2400" dirty="0">
                    <a:solidFill>
                      <a:schemeClr val="accent1"/>
                    </a:solidFill>
                  </a:rPr>
                  <a:t>  </a:t>
                </a:r>
              </a:p>
              <a:p>
                <a:pPr lvl="1"/>
                <a:endParaRPr lang="en-US" dirty="0">
                  <a:solidFill>
                    <a:schemeClr val="accent1"/>
                  </a:solidFill>
                </a:endParaRPr>
              </a:p>
              <a:p>
                <a:r>
                  <a:rPr lang="en-US" dirty="0">
                    <a:solidFill>
                      <a:schemeClr val="bg1">
                        <a:lumMod val="65000"/>
                      </a:schemeClr>
                    </a:solidFill>
                  </a:rPr>
                  <a:t>There is also a corresponding “exploding gradient problem”</a:t>
                </a:r>
              </a:p>
              <a:p>
                <a:endParaRPr lang="en-US" dirty="0"/>
              </a:p>
              <a:p>
                <a:r>
                  <a:rPr lang="en-US" dirty="0"/>
                  <a:t>What can we do</a:t>
                </a:r>
              </a:p>
              <a:p>
                <a:pPr lvl="1"/>
                <a:r>
                  <a:rPr lang="en-US" dirty="0"/>
                  <a:t>Choose different activation functions</a:t>
                </a:r>
              </a:p>
              <a:p>
                <a:pPr lvl="2"/>
                <a:r>
                  <a:rPr lang="en-US" dirty="0"/>
                  <a:t>One common choice is Rectified Linear Unit (</a:t>
                </a:r>
                <a:r>
                  <a:rPr lang="en-US" dirty="0" err="1"/>
                  <a:t>ReLU</a:t>
                </a:r>
                <a:r>
                  <a:rPr lang="en-US" dirty="0"/>
                  <a:t>) and its variant</a:t>
                </a:r>
              </a:p>
              <a:p>
                <a:pPr lvl="3"/>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r>
                      <m:rPr>
                        <m:sty m:val="p"/>
                      </m:rPr>
                      <a:rPr lang="en-US" b="0" i="0" smtClean="0">
                        <a:solidFill>
                          <a:schemeClr val="accent1"/>
                        </a:solidFill>
                        <a:latin typeface="Cambria Math" charset="0"/>
                      </a:rPr>
                      <m:t>max</m:t>
                    </m:r>
                    <m:r>
                      <a:rPr lang="en-US" b="0" i="1" smtClean="0">
                        <a:solidFill>
                          <a:schemeClr val="accent1"/>
                        </a:solidFill>
                        <a:latin typeface="Cambria Math" charset="0"/>
                      </a:rPr>
                      <m:t>⁡(0,</m:t>
                    </m:r>
                    <m:r>
                      <a:rPr lang="en-US" b="0" i="1" smtClean="0">
                        <a:solidFill>
                          <a:schemeClr val="accent1"/>
                        </a:solidFill>
                        <a:latin typeface="Cambria Math" charset="0"/>
                      </a:rPr>
                      <m:t>𝑠</m:t>
                    </m:r>
                    <m:r>
                      <a:rPr lang="en-US" b="0" i="1" smtClean="0">
                        <a:solidFill>
                          <a:schemeClr val="accent1"/>
                        </a:solidFill>
                        <a:latin typeface="Cambria Math" charset="0"/>
                      </a:rPr>
                      <m:t>)</m:t>
                    </m:r>
                  </m:oMath>
                </a14:m>
                <a:endParaRPr lang="en-US" sz="1200" dirty="0"/>
              </a:p>
              <a:p>
                <a:pPr lvl="1"/>
                <a:endParaRPr lang="en-US" sz="1200" dirty="0"/>
              </a:p>
              <a:p>
                <a:pPr lvl="1"/>
                <a:r>
                  <a:rPr lang="en-US" dirty="0"/>
                  <a:t>Choose better </a:t>
                </a:r>
                <a:r>
                  <a:rPr lang="en-US" dirty="0">
                    <a:solidFill>
                      <a:srgbClr val="C00000"/>
                    </a:solidFill>
                  </a:rPr>
                  <a:t>initialization</a:t>
                </a:r>
              </a:p>
              <a:p>
                <a:pPr lvl="2"/>
                <a:r>
                  <a:rPr lang="en-US" dirty="0"/>
                  <a:t>Many approaches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0294"/>
                </a:stretch>
              </a:blipFill>
            </p:spPr>
            <p:txBody>
              <a:bodyPr/>
              <a:lstStyle/>
              <a:p>
                <a:r>
                  <a:rPr lang="en-US">
                    <a:noFill/>
                  </a:rPr>
                  <a:t> </a:t>
                </a:r>
              </a:p>
            </p:txBody>
          </p:sp>
        </mc:Fallback>
      </mc:AlternateContent>
      <p:pic>
        <p:nvPicPr>
          <p:cNvPr id="5122" name="Picture 2" descr="ine Plot of Rectified Linear Activation for Negative and Positive Inpu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510" y="5096932"/>
            <a:ext cx="1941691" cy="145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F98D-6611-AC45-A39A-2DD13B5EB9C9}"/>
              </a:ext>
            </a:extLst>
          </p:cNvPr>
          <p:cNvSpPr>
            <a:spLocks noGrp="1"/>
          </p:cNvSpPr>
          <p:nvPr>
            <p:ph type="title"/>
          </p:nvPr>
        </p:nvSpPr>
        <p:spPr/>
        <p:txBody>
          <a:bodyPr/>
          <a:lstStyle/>
          <a:p>
            <a:r>
              <a:rPr lang="en-US" dirty="0"/>
              <a:t>Weight Initialization</a:t>
            </a:r>
          </a:p>
        </p:txBody>
      </p:sp>
      <p:sp>
        <p:nvSpPr>
          <p:cNvPr id="3" name="Content Placeholder 2">
            <a:extLst>
              <a:ext uri="{FF2B5EF4-FFF2-40B4-BE49-F238E27FC236}">
                <a16:creationId xmlns:a16="http://schemas.microsoft.com/office/drawing/2014/main" id="{4D239C40-6730-4844-AA04-3DC18DAFD6A3}"/>
              </a:ext>
            </a:extLst>
          </p:cNvPr>
          <p:cNvSpPr>
            <a:spLocks noGrp="1"/>
          </p:cNvSpPr>
          <p:nvPr>
            <p:ph idx="1"/>
          </p:nvPr>
        </p:nvSpPr>
        <p:spPr>
          <a:xfrm>
            <a:off x="838199" y="1825625"/>
            <a:ext cx="10773937" cy="4939448"/>
          </a:xfrm>
        </p:spPr>
        <p:txBody>
          <a:bodyPr>
            <a:normAutofit/>
          </a:bodyPr>
          <a:lstStyle/>
          <a:p>
            <a:r>
              <a:rPr lang="en-US" dirty="0"/>
              <a:t>Initializing weights to all </a:t>
            </a:r>
            <a:r>
              <a:rPr lang="en-US" dirty="0">
                <a:solidFill>
                  <a:schemeClr val="accent1"/>
                </a:solidFill>
              </a:rPr>
              <a:t>0</a:t>
            </a:r>
            <a:r>
              <a:rPr lang="en-US" dirty="0"/>
              <a:t> is a bad idea</a:t>
            </a:r>
          </a:p>
          <a:p>
            <a:pPr lvl="1"/>
            <a:r>
              <a:rPr lang="en-US" dirty="0"/>
              <a:t>Q6b of HW1</a:t>
            </a:r>
          </a:p>
          <a:p>
            <a:pPr lvl="1"/>
            <a:r>
              <a:rPr lang="en-US" dirty="0">
                <a:solidFill>
                  <a:schemeClr val="bg1">
                    <a:lumMod val="75000"/>
                  </a:schemeClr>
                </a:solidFill>
              </a:rPr>
              <a:t>Hint: Look at the backpropagation formulation</a:t>
            </a:r>
          </a:p>
          <a:p>
            <a:pPr lvl="1"/>
            <a:endParaRPr lang="en-US" dirty="0"/>
          </a:p>
          <a:p>
            <a:r>
              <a:rPr lang="en-US" dirty="0"/>
              <a:t>Randomly Initializing weights to regions so that vanishing/exploding gradients are less likely to happen</a:t>
            </a:r>
          </a:p>
          <a:p>
            <a:pPr lvl="1"/>
            <a:r>
              <a:rPr lang="en-US" dirty="0"/>
              <a:t>Activation-function dependent</a:t>
            </a:r>
          </a:p>
          <a:p>
            <a:pPr lvl="2"/>
            <a:r>
              <a:rPr lang="en-US" dirty="0">
                <a:solidFill>
                  <a:schemeClr val="bg1">
                    <a:lumMod val="75000"/>
                  </a:schemeClr>
                </a:solidFill>
              </a:rPr>
              <a:t>e.g., Xavier initialization for tanh</a:t>
            </a:r>
          </a:p>
          <a:p>
            <a:pPr lvl="2"/>
            <a:endParaRPr lang="en-US" dirty="0">
              <a:solidFill>
                <a:schemeClr val="bg1">
                  <a:lumMod val="75000"/>
                </a:schemeClr>
              </a:solidFill>
            </a:endParaRPr>
          </a:p>
          <a:p>
            <a:r>
              <a:rPr lang="en-US" dirty="0"/>
              <a:t>Learning the initialization that might be closer to the optimal</a:t>
            </a:r>
          </a:p>
          <a:p>
            <a:pPr lvl="1"/>
            <a:r>
              <a:rPr lang="en-US" dirty="0"/>
              <a:t>E.g., using autoencoder</a:t>
            </a:r>
          </a:p>
          <a:p>
            <a:pPr lvl="2"/>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286D2-C3FB-C244-8D7E-BA4D04F77DFD}"/>
                  </a:ext>
                </a:extLst>
              </p:cNvPr>
              <p:cNvSpPr txBox="1"/>
              <p:nvPr/>
            </p:nvSpPr>
            <p:spPr>
              <a:xfrm>
                <a:off x="6093482" y="4371464"/>
                <a:ext cx="6098518" cy="506870"/>
              </a:xfrm>
              <a:prstGeom prst="rect">
                <a:avLst/>
              </a:prstGeom>
              <a:noFill/>
            </p:spPr>
            <p:txBody>
              <a:bodyPr wrap="square">
                <a:spAutoFit/>
              </a:bodyPr>
              <a:lstStyle/>
              <a:p>
                <a:pPr lvl="1"/>
                <a14:m>
                  <m:oMath xmlns:m="http://schemas.openxmlformats.org/officeDocument/2006/math">
                    <m:sSubSup>
                      <m:sSubSupPr>
                        <m:ctrlPr>
                          <a:rPr lang="en-US" i="1" smtClean="0">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p:txBody>
          </p:sp>
        </mc:Choice>
        <mc:Fallback xmlns="">
          <p:sp>
            <p:nvSpPr>
              <p:cNvPr id="5" name="TextBox 4">
                <a:extLst>
                  <a:ext uri="{FF2B5EF4-FFF2-40B4-BE49-F238E27FC236}">
                    <a16:creationId xmlns:a16="http://schemas.microsoft.com/office/drawing/2014/main" id="{639286D2-C3FB-C244-8D7E-BA4D04F77DFD}"/>
                  </a:ext>
                </a:extLst>
              </p:cNvPr>
              <p:cNvSpPr txBox="1">
                <a:spLocks noRot="1" noChangeAspect="1" noMove="1" noResize="1" noEditPoints="1" noAdjustHandles="1" noChangeArrowheads="1" noChangeShapeType="1" noTextEdit="1"/>
              </p:cNvSpPr>
              <p:nvPr/>
            </p:nvSpPr>
            <p:spPr>
              <a:xfrm>
                <a:off x="6093482" y="4371464"/>
                <a:ext cx="6098518" cy="506870"/>
              </a:xfrm>
              <a:prstGeom prst="rect">
                <a:avLst/>
              </a:prstGeom>
              <a:blipFill>
                <a:blip r:embed="rId2"/>
                <a:stretch>
                  <a:fillRect t="-70000" b="-115000"/>
                </a:stretch>
              </a:blipFill>
            </p:spPr>
            <p:txBody>
              <a:bodyPr/>
              <a:lstStyle/>
              <a:p>
                <a:r>
                  <a:rPr lang="en-US">
                    <a:noFill/>
                  </a:rPr>
                  <a:t> </a:t>
                </a:r>
              </a:p>
            </p:txBody>
          </p:sp>
        </mc:Fallback>
      </mc:AlternateContent>
    </p:spTree>
    <p:extLst>
      <p:ext uri="{BB962C8B-B14F-4D97-AF65-F5344CB8AC3E}">
        <p14:creationId xmlns:p14="http://schemas.microsoft.com/office/powerpoint/2010/main" val="8095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Content Placeholder 2"/>
          <p:cNvSpPr>
            <a:spLocks noGrp="1"/>
          </p:cNvSpPr>
          <p:nvPr>
            <p:ph idx="1"/>
          </p:nvPr>
        </p:nvSpPr>
        <p:spPr/>
        <p:txBody>
          <a:bodyPr/>
          <a:lstStyle/>
          <a:p>
            <a:r>
              <a:rPr lang="en-US" dirty="0"/>
              <a:t>Hard to initialize the entire network well.</a:t>
            </a:r>
          </a:p>
          <a:p>
            <a:r>
              <a:rPr lang="en-US" dirty="0"/>
              <a:t>Intuition: Initialize the weights </a:t>
            </a:r>
            <a:r>
              <a:rPr lang="en-US" dirty="0">
                <a:solidFill>
                  <a:srgbClr val="C00000"/>
                </a:solidFill>
              </a:rPr>
              <a:t>layer by layer </a:t>
            </a:r>
            <a:r>
              <a:rPr lang="en-US" dirty="0"/>
              <a:t>such that each layer </a:t>
            </a:r>
            <a:r>
              <a:rPr lang="en-US" dirty="0">
                <a:solidFill>
                  <a:srgbClr val="C00000"/>
                </a:solidFill>
              </a:rPr>
              <a:t>preserves</a:t>
            </a:r>
            <a:r>
              <a:rPr lang="en-US" dirty="0"/>
              <a:t> the properties of the previous layer.</a:t>
            </a:r>
          </a:p>
        </p:txBody>
      </p:sp>
      <p:pic>
        <p:nvPicPr>
          <p:cNvPr id="4" name="Picture 3"/>
          <p:cNvPicPr>
            <a:picLocks noChangeAspect="1"/>
          </p:cNvPicPr>
          <p:nvPr/>
        </p:nvPicPr>
        <p:blipFill>
          <a:blip r:embed="rId2"/>
          <a:stretch>
            <a:fillRect/>
          </a:stretch>
        </p:blipFill>
        <p:spPr>
          <a:xfrm>
            <a:off x="2963333" y="3455880"/>
            <a:ext cx="5893103" cy="3126953"/>
          </a:xfrm>
          <a:prstGeom prst="rect">
            <a:avLst/>
          </a:prstGeom>
        </p:spPr>
      </p:pic>
    </p:spTree>
    <p:extLst>
      <p:ext uri="{BB962C8B-B14F-4D97-AF65-F5344CB8AC3E}">
        <p14:creationId xmlns:p14="http://schemas.microsoft.com/office/powerpoint/2010/main" val="5031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0"/>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A0F63D8-5310-A548-BEBB-94586AD8A2B5}"/>
              </a:ext>
            </a:extLst>
          </p:cNvPr>
          <p:cNvSpPr txBox="1"/>
          <p:nvPr/>
        </p:nvSpPr>
        <p:spPr>
          <a:xfrm>
            <a:off x="6650181" y="3203344"/>
            <a:ext cx="1617203" cy="707886"/>
          </a:xfrm>
          <a:prstGeom prst="rect">
            <a:avLst/>
          </a:prstGeom>
          <a:noFill/>
        </p:spPr>
        <p:txBody>
          <a:bodyPr wrap="square" rtlCol="0">
            <a:spAutoFit/>
          </a:bodyPr>
          <a:lstStyle/>
          <a:p>
            <a:r>
              <a:rPr lang="en-US" sz="4000" dirty="0"/>
              <a:t>……</a:t>
            </a:r>
          </a:p>
        </p:txBody>
      </p:sp>
      <p:sp>
        <p:nvSpPr>
          <p:cNvPr id="53" name="Rounded Rectangle 52">
            <a:extLst>
              <a:ext uri="{FF2B5EF4-FFF2-40B4-BE49-F238E27FC236}">
                <a16:creationId xmlns:a16="http://schemas.microsoft.com/office/drawing/2014/main" id="{EB2A2DEA-DB26-2542-9980-B45DB9AC81A0}"/>
              </a:ext>
            </a:extLst>
          </p:cNvPr>
          <p:cNvSpPr/>
          <p:nvPr/>
        </p:nvSpPr>
        <p:spPr>
          <a:xfrm>
            <a:off x="4942294" y="2126149"/>
            <a:ext cx="1327497" cy="2959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A6591F9-CFB1-6246-8D3A-3A468717374A}"/>
              </a:ext>
            </a:extLst>
          </p:cNvPr>
          <p:cNvSpPr txBox="1"/>
          <p:nvPr/>
        </p:nvSpPr>
        <p:spPr>
          <a:xfrm>
            <a:off x="4771448" y="5444499"/>
            <a:ext cx="6882590" cy="1323439"/>
          </a:xfrm>
          <a:prstGeom prst="rect">
            <a:avLst/>
          </a:prstGeom>
          <a:noFill/>
        </p:spPr>
        <p:txBody>
          <a:bodyPr wrap="none" rtlCol="0">
            <a:spAutoFit/>
          </a:bodyPr>
          <a:lstStyle/>
          <a:p>
            <a:r>
              <a:rPr lang="en-US" sz="2000" dirty="0"/>
              <a:t>The hidden layer can be considered as a feature transform.</a:t>
            </a:r>
            <a:br>
              <a:rPr lang="en-US" sz="2000" dirty="0"/>
            </a:br>
            <a:br>
              <a:rPr lang="en-US" sz="2000" dirty="0"/>
            </a:br>
            <a:r>
              <a:rPr lang="en-US" sz="2000" dirty="0"/>
              <a:t>Can we ensure this transformation contain as much information </a:t>
            </a:r>
            <a:br>
              <a:rPr lang="en-US" sz="2000" dirty="0"/>
            </a:br>
            <a:r>
              <a:rPr lang="en-US" sz="2000" dirty="0"/>
              <a:t>about the original input as possible?</a:t>
            </a:r>
          </a:p>
        </p:txBody>
      </p:sp>
    </p:spTree>
    <p:extLst>
      <p:ext uri="{BB962C8B-B14F-4D97-AF65-F5344CB8AC3E}">
        <p14:creationId xmlns:p14="http://schemas.microsoft.com/office/powerpoint/2010/main" val="36723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82961C28-126B-0A49-BF36-E42BFB89E7A1}"/>
                  </a:ext>
                </a:extLst>
              </p:cNvPr>
              <p:cNvSpPr/>
              <p:nvPr/>
            </p:nvSpPr>
            <p:spPr>
              <a:xfrm>
                <a:off x="7606653"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up>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𝐿</m:t>
                          </m:r>
                          <m:r>
                            <a:rPr lang="en-US" b="0" i="1" smtClean="0">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2" name="Oval 21">
                <a:extLst>
                  <a:ext uri="{FF2B5EF4-FFF2-40B4-BE49-F238E27FC236}">
                    <a16:creationId xmlns:a16="http://schemas.microsoft.com/office/drawing/2014/main" id="{82961C28-126B-0A49-BF36-E42BFB89E7A1}"/>
                  </a:ext>
                </a:extLst>
              </p:cNvPr>
              <p:cNvSpPr>
                <a:spLocks noRot="1" noChangeAspect="1" noMove="1" noResize="1" noEditPoints="1" noAdjustHandles="1" noChangeArrowheads="1" noChangeShapeType="1" noTextEdit="1"/>
              </p:cNvSpPr>
              <p:nvPr/>
            </p:nvSpPr>
            <p:spPr>
              <a:xfrm>
                <a:off x="7606653" y="2792369"/>
                <a:ext cx="638978" cy="641733"/>
              </a:xfrm>
              <a:prstGeom prst="ellipse">
                <a:avLst/>
              </a:prstGeom>
              <a:blipFill>
                <a:blip r:embed="rId3"/>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88632115-A34F-0249-9071-F9144EC50530}"/>
                  </a:ext>
                </a:extLst>
              </p:cNvPr>
              <p:cNvSpPr/>
              <p:nvPr/>
            </p:nvSpPr>
            <p:spPr>
              <a:xfrm>
                <a:off x="7602197"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3" name="Oval 22">
                <a:extLst>
                  <a:ext uri="{FF2B5EF4-FFF2-40B4-BE49-F238E27FC236}">
                    <a16:creationId xmlns:a16="http://schemas.microsoft.com/office/drawing/2014/main" id="{88632115-A34F-0249-9071-F9144EC50530}"/>
                  </a:ext>
                </a:extLst>
              </p:cNvPr>
              <p:cNvSpPr>
                <a:spLocks noRot="1" noChangeAspect="1" noMove="1" noResize="1" noEditPoints="1" noAdjustHandles="1" noChangeArrowheads="1" noChangeShapeType="1" noTextEdit="1"/>
              </p:cNvSpPr>
              <p:nvPr/>
            </p:nvSpPr>
            <p:spPr>
              <a:xfrm>
                <a:off x="7602197" y="5236059"/>
                <a:ext cx="638978" cy="641733"/>
              </a:xfrm>
              <a:prstGeom prst="ellipse">
                <a:avLst/>
              </a:prstGeom>
              <a:blipFill>
                <a:blip r:embed="rId4"/>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4C4E46F4-3B3E-0247-9DBE-D5A2155A3AFD}"/>
                  </a:ext>
                </a:extLst>
              </p:cNvPr>
              <p:cNvSpPr/>
              <p:nvPr/>
            </p:nvSpPr>
            <p:spPr>
              <a:xfrm>
                <a:off x="7602197"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4" name="Oval 23">
                <a:extLst>
                  <a:ext uri="{FF2B5EF4-FFF2-40B4-BE49-F238E27FC236}">
                    <a16:creationId xmlns:a16="http://schemas.microsoft.com/office/drawing/2014/main" id="{4C4E46F4-3B3E-0247-9DBE-D5A2155A3AFD}"/>
                  </a:ext>
                </a:extLst>
              </p:cNvPr>
              <p:cNvSpPr>
                <a:spLocks noRot="1" noChangeAspect="1" noMove="1" noResize="1" noEditPoints="1" noAdjustHandles="1" noChangeArrowheads="1" noChangeShapeType="1" noTextEdit="1"/>
              </p:cNvSpPr>
              <p:nvPr/>
            </p:nvSpPr>
            <p:spPr>
              <a:xfrm>
                <a:off x="7602197" y="3735897"/>
                <a:ext cx="638978" cy="641733"/>
              </a:xfrm>
              <a:prstGeom prst="ellipse">
                <a:avLst/>
              </a:prstGeom>
              <a:blipFill>
                <a:blip r:embed="rId5"/>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4BBBD0-4285-6041-A06A-089E551ECC43}"/>
                  </a:ext>
                </a:extLst>
              </p:cNvPr>
              <p:cNvSpPr txBox="1"/>
              <p:nvPr/>
            </p:nvSpPr>
            <p:spPr>
              <a:xfrm>
                <a:off x="7864603" y="46683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6C4BBBD0-4285-6041-A06A-089E551ECC43}"/>
                  </a:ext>
                </a:extLst>
              </p:cNvPr>
              <p:cNvSpPr txBox="1">
                <a:spLocks noRot="1" noChangeAspect="1" noMove="1" noResize="1" noEditPoints="1" noAdjustHandles="1" noChangeArrowheads="1" noChangeShapeType="1" noTextEdit="1"/>
              </p:cNvSpPr>
              <p:nvPr/>
            </p:nvSpPr>
            <p:spPr>
              <a:xfrm>
                <a:off x="7864603" y="4668344"/>
                <a:ext cx="118622" cy="276999"/>
              </a:xfrm>
              <a:prstGeom prst="rect">
                <a:avLst/>
              </a:prstGeom>
              <a:blipFill>
                <a:blip r:embed="rId6"/>
                <a:stretch>
                  <a:fillRect l="-40000" r="-40000" b="-434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CAF6AB1-56DB-504F-96DD-2B83445EBE18}"/>
              </a:ext>
            </a:extLst>
          </p:cNvPr>
          <p:cNvCxnSpPr>
            <a:cxnSpLocks/>
            <a:endCxn id="22" idx="2"/>
          </p:cNvCxnSpPr>
          <p:nvPr/>
        </p:nvCxnSpPr>
        <p:spPr>
          <a:xfrm flipV="1">
            <a:off x="5917755" y="3113236"/>
            <a:ext cx="1688898"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350A7C-8ADF-324E-81EA-FD558DBD72CB}"/>
              </a:ext>
            </a:extLst>
          </p:cNvPr>
          <p:cNvCxnSpPr>
            <a:cxnSpLocks/>
            <a:endCxn id="24" idx="2"/>
          </p:cNvCxnSpPr>
          <p:nvPr/>
        </p:nvCxnSpPr>
        <p:spPr>
          <a:xfrm>
            <a:off x="5917755" y="3585000"/>
            <a:ext cx="1684442"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DD74AF-DB4B-BA42-9167-3FA5366785FC}"/>
              </a:ext>
            </a:extLst>
          </p:cNvPr>
          <p:cNvCxnSpPr>
            <a:cxnSpLocks/>
            <a:endCxn id="23" idx="2"/>
          </p:cNvCxnSpPr>
          <p:nvPr/>
        </p:nvCxnSpPr>
        <p:spPr>
          <a:xfrm>
            <a:off x="5917755" y="3585000"/>
            <a:ext cx="1684442" cy="197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3D08D8-B3B3-094B-824B-F88C96EE2DD1}"/>
              </a:ext>
            </a:extLst>
          </p:cNvPr>
          <p:cNvCxnSpPr>
            <a:cxnSpLocks/>
            <a:endCxn id="22" idx="2"/>
          </p:cNvCxnSpPr>
          <p:nvPr/>
        </p:nvCxnSpPr>
        <p:spPr>
          <a:xfrm flipV="1">
            <a:off x="5912347" y="3113236"/>
            <a:ext cx="1694306" cy="128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CE5899-C7F2-6049-A994-D0FCD768C282}"/>
              </a:ext>
            </a:extLst>
          </p:cNvPr>
          <p:cNvCxnSpPr>
            <a:cxnSpLocks/>
            <a:endCxn id="24" idx="2"/>
          </p:cNvCxnSpPr>
          <p:nvPr/>
        </p:nvCxnSpPr>
        <p:spPr>
          <a:xfrm flipV="1">
            <a:off x="5912347" y="4056764"/>
            <a:ext cx="1689850" cy="33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F9E116-0A1D-9242-BB83-7D5618178D1E}"/>
              </a:ext>
            </a:extLst>
          </p:cNvPr>
          <p:cNvCxnSpPr>
            <a:cxnSpLocks/>
            <a:endCxn id="23" idx="2"/>
          </p:cNvCxnSpPr>
          <p:nvPr/>
        </p:nvCxnSpPr>
        <p:spPr>
          <a:xfrm>
            <a:off x="5912347" y="4396253"/>
            <a:ext cx="1689850" cy="116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60DB497-842A-264D-9329-7FA860063036}"/>
              </a:ext>
            </a:extLst>
          </p:cNvPr>
          <p:cNvCxnSpPr>
            <a:cxnSpLocks/>
            <a:endCxn id="22" idx="2"/>
          </p:cNvCxnSpPr>
          <p:nvPr/>
        </p:nvCxnSpPr>
        <p:spPr>
          <a:xfrm>
            <a:off x="5922211" y="2792369"/>
            <a:ext cx="1684442" cy="32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7C23EB-99EB-2548-A399-71A7F78654C6}"/>
              </a:ext>
            </a:extLst>
          </p:cNvPr>
          <p:cNvCxnSpPr>
            <a:cxnSpLocks/>
            <a:endCxn id="24" idx="2"/>
          </p:cNvCxnSpPr>
          <p:nvPr/>
        </p:nvCxnSpPr>
        <p:spPr>
          <a:xfrm>
            <a:off x="5922211" y="2792369"/>
            <a:ext cx="1679986" cy="12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247C4-1668-A646-9EF3-85F87FC06378}"/>
              </a:ext>
            </a:extLst>
          </p:cNvPr>
          <p:cNvCxnSpPr>
            <a:cxnSpLocks/>
            <a:endCxn id="23" idx="2"/>
          </p:cNvCxnSpPr>
          <p:nvPr/>
        </p:nvCxnSpPr>
        <p:spPr>
          <a:xfrm>
            <a:off x="5922211" y="2792369"/>
            <a:ext cx="1679986" cy="276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4"/>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353CE7A-1561-A740-AF45-72BA62C9A364}"/>
                  </a:ext>
                </a:extLst>
              </p:cNvPr>
              <p:cNvSpPr txBox="1"/>
              <p:nvPr/>
            </p:nvSpPr>
            <p:spPr>
              <a:xfrm>
                <a:off x="3821080" y="6177295"/>
                <a:ext cx="3502754" cy="550022"/>
              </a:xfrm>
              <a:prstGeom prst="rect">
                <a:avLst/>
              </a:prstGeom>
              <a:noFill/>
            </p:spPr>
            <p:txBody>
              <a:bodyPr wrap="none" lIns="0" tIns="0" rIns="0" bIns="0" rtlCol="0">
                <a:spAutoFit/>
              </a:bodyPr>
              <a:lstStyle/>
              <a:p>
                <a:r>
                  <a:rPr lang="en-US" sz="2400" dirty="0">
                    <a:solidFill>
                      <a:schemeClr val="accent6"/>
                    </a:solidFill>
                  </a:rPr>
                  <a:t>Minimize error of </a:t>
                </a:r>
                <a14:m>
                  <m:oMath xmlns:m="http://schemas.openxmlformats.org/officeDocument/2006/math">
                    <m:d>
                      <m:dPr>
                        <m:begChr m:val="‖"/>
                        <m:endChr m:val="‖"/>
                        <m:ctrlPr>
                          <a:rPr lang="en-US" sz="2400" b="0" i="1" smtClean="0">
                            <a:solidFill>
                              <a:schemeClr val="accent6"/>
                            </a:solidFill>
                            <a:latin typeface="Cambria Math" panose="02040503050406030204" pitchFamily="18" charset="0"/>
                          </a:rPr>
                        </m:ctrlPr>
                      </m:dPr>
                      <m:e>
                        <m:acc>
                          <m:accPr>
                            <m:chr m:val="⃗"/>
                            <m:ctrlPr>
                              <a:rPr lang="en-US" sz="2400" i="1">
                                <a:solidFill>
                                  <a:schemeClr val="accent6"/>
                                </a:solidFill>
                                <a:latin typeface="Cambria Math" panose="02040503050406030204" pitchFamily="18" charset="0"/>
                              </a:rPr>
                            </m:ctrlPr>
                          </m:accPr>
                          <m:e>
                            <m:r>
                              <a:rPr lang="en-US" sz="2400" i="1">
                                <a:solidFill>
                                  <a:schemeClr val="accent6"/>
                                </a:solidFill>
                                <a:latin typeface="Cambria Math" panose="02040503050406030204" pitchFamily="18" charset="0"/>
                              </a:rPr>
                              <m:t>𝑥</m:t>
                            </m:r>
                          </m:e>
                        </m:acc>
                        <m:r>
                          <a:rPr lang="en-US" sz="2400" b="0" i="1" smtClean="0">
                            <a:solidFill>
                              <a:schemeClr val="accent6"/>
                            </a:solidFill>
                            <a:latin typeface="Cambria Math" panose="02040503050406030204" pitchFamily="18" charset="0"/>
                          </a:rPr>
                          <m:t>−</m:t>
                        </m:r>
                        <m:acc>
                          <m:accPr>
                            <m:chr m:val="⃗"/>
                            <m:ctrlPr>
                              <a:rPr lang="en-US" sz="2400" i="1">
                                <a:solidFill>
                                  <a:schemeClr val="accent6"/>
                                </a:solidFill>
                                <a:latin typeface="Cambria Math" panose="02040503050406030204" pitchFamily="18" charset="0"/>
                              </a:rPr>
                            </m:ctrlPr>
                          </m:accPr>
                          <m:e>
                            <m:sSup>
                              <m:sSupPr>
                                <m:ctrlPr>
                                  <a:rPr lang="en-US" sz="2400" b="0" i="1" smtClean="0">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𝑥</m:t>
                                </m:r>
                              </m:e>
                              <m:sup>
                                <m:r>
                                  <a:rPr lang="en-US" sz="2400" b="0" i="1" smtClean="0">
                                    <a:solidFill>
                                      <a:schemeClr val="accent6"/>
                                    </a:solidFill>
                                    <a:latin typeface="Cambria Math" panose="02040503050406030204" pitchFamily="18" charset="0"/>
                                  </a:rPr>
                                  <m:t>𝐿</m:t>
                                </m:r>
                              </m:sup>
                            </m:sSup>
                          </m:e>
                        </m:acc>
                      </m:e>
                    </m:d>
                  </m:oMath>
                </a14:m>
                <a:endParaRPr lang="en-US" sz="2400" dirty="0">
                  <a:solidFill>
                    <a:schemeClr val="accent6"/>
                  </a:solidFill>
                </a:endParaRPr>
              </a:p>
            </p:txBody>
          </p:sp>
        </mc:Choice>
        <mc:Fallback xmlns="">
          <p:sp>
            <p:nvSpPr>
              <p:cNvPr id="52" name="TextBox 51">
                <a:extLst>
                  <a:ext uri="{FF2B5EF4-FFF2-40B4-BE49-F238E27FC236}">
                    <a16:creationId xmlns:a16="http://schemas.microsoft.com/office/drawing/2014/main" id="{0353CE7A-1561-A740-AF45-72BA62C9A364}"/>
                  </a:ext>
                </a:extLst>
              </p:cNvPr>
              <p:cNvSpPr txBox="1">
                <a:spLocks noRot="1" noChangeAspect="1" noMove="1" noResize="1" noEditPoints="1" noAdjustHandles="1" noChangeArrowheads="1" noChangeShapeType="1" noTextEdit="1"/>
              </p:cNvSpPr>
              <p:nvPr/>
            </p:nvSpPr>
            <p:spPr>
              <a:xfrm>
                <a:off x="3821080" y="6177295"/>
                <a:ext cx="3502754" cy="550022"/>
              </a:xfrm>
              <a:prstGeom prst="rect">
                <a:avLst/>
              </a:prstGeom>
              <a:blipFill>
                <a:blip r:embed="rId15"/>
                <a:stretch>
                  <a:fillRect l="-5054" t="-9091" b="-18182"/>
                </a:stretch>
              </a:blipFill>
            </p:spPr>
            <p:txBody>
              <a:bodyPr/>
              <a:lstStyle/>
              <a:p>
                <a:r>
                  <a:rPr lang="en-US">
                    <a:noFill/>
                  </a:rPr>
                  <a:t> </a:t>
                </a:r>
              </a:p>
            </p:txBody>
          </p:sp>
        </mc:Fallback>
      </mc:AlternateContent>
    </p:spTree>
    <p:extLst>
      <p:ext uri="{BB962C8B-B14F-4D97-AF65-F5344CB8AC3E}">
        <p14:creationId xmlns:p14="http://schemas.microsoft.com/office/powerpoint/2010/main" val="24107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Notations of Neural Networks (NN)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sz="2400" b="0" dirty="0"/>
                  <a:t>Notations:</a:t>
                </a:r>
              </a:p>
              <a:p>
                <a:pPr lvl="1"/>
                <a14:m>
                  <m:oMath xmlns:m="http://schemas.openxmlformats.org/officeDocument/2006/math">
                    <m:r>
                      <a:rPr lang="en-US" b="0" i="1" smtClean="0">
                        <a:solidFill>
                          <a:schemeClr val="accent1"/>
                        </a:solidFill>
                        <a:latin typeface="Cambria Math" charset="0"/>
                      </a:rPr>
                      <m:t>ℓ=0</m:t>
                    </m:r>
                  </m:oMath>
                </a14:m>
                <a:r>
                  <a:rPr lang="en-US" b="0" dirty="0">
                    <a:solidFill>
                      <a:schemeClr val="accent1"/>
                    </a:solidFill>
                  </a:rPr>
                  <a:t> to </a:t>
                </a:r>
                <a14:m>
                  <m:oMath xmlns:m="http://schemas.openxmlformats.org/officeDocument/2006/math">
                    <m:r>
                      <a:rPr lang="en-US" b="0" i="1" smtClean="0">
                        <a:solidFill>
                          <a:schemeClr val="accent1"/>
                        </a:solidFill>
                        <a:latin typeface="Cambria Math" charset="0"/>
                      </a:rPr>
                      <m:t>𝐿</m:t>
                    </m:r>
                  </m:oMath>
                </a14:m>
                <a:r>
                  <a:rPr lang="en-US" b="0" dirty="0"/>
                  <a:t>: layer</a:t>
                </a:r>
              </a:p>
              <a:p>
                <a:pPr lvl="1"/>
                <a:endParaRPr lang="en-US" sz="1300" b="0" i="1" dirty="0">
                  <a:solidFill>
                    <a:schemeClr val="accent1"/>
                  </a:solidFill>
                  <a:latin typeface="Cambria Math" charset="0"/>
                </a:endParaRPr>
              </a:p>
              <a:p>
                <a:pPr lvl="1"/>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m:t>
                        </m:r>
                      </m:sup>
                    </m:sSup>
                  </m:oMath>
                </a14:m>
                <a:r>
                  <a:rPr lang="en-US" dirty="0"/>
                  <a:t>: dimension of layer </a:t>
                </a:r>
                <a14:m>
                  <m:oMath xmlns:m="http://schemas.openxmlformats.org/officeDocument/2006/math">
                    <m:r>
                      <a:rPr lang="en-US" b="0" i="1" smtClean="0">
                        <a:latin typeface="Cambria Math" charset="0"/>
                      </a:rPr>
                      <m:t>ℓ</m:t>
                    </m:r>
                  </m:oMath>
                </a14:m>
                <a:endParaRPr lang="en-US" dirty="0"/>
              </a:p>
              <a:p>
                <a:pPr lvl="1"/>
                <a:endParaRPr lang="en-US" sz="1300" i="1" dirty="0">
                  <a:solidFill>
                    <a:schemeClr val="accent1"/>
                  </a:solidFill>
                  <a:latin typeface="Cambria Math" charset="0"/>
                </a:endParaRPr>
              </a:p>
              <a:p>
                <a:pPr lvl="1"/>
                <a14:m>
                  <m:oMath xmlns:m="http://schemas.openxmlformats.org/officeDocument/2006/math">
                    <m:sSup>
                      <m:sSupPr>
                        <m:ctrlPr>
                          <a:rPr lang="en-US" i="1">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sup>
                        <m:r>
                          <a:rPr lang="en-US" i="1" dirty="0">
                            <a:solidFill>
                              <a:schemeClr val="accent1"/>
                            </a:solidFill>
                            <a:latin typeface="Cambria Math" charset="0"/>
                          </a:rPr>
                          <m:t>(ℓ)</m:t>
                        </m:r>
                      </m:sup>
                    </m:sSup>
                    <m:r>
                      <a:rPr lang="en-US">
                        <a:latin typeface="Cambria Math" charset="0"/>
                      </a:rPr>
                      <m:t>:</m:t>
                    </m:r>
                  </m:oMath>
                </a14:m>
                <a:r>
                  <a:rPr lang="en-US" dirty="0"/>
                  <a:t> the nodes in layer </a:t>
                </a:r>
                <a14:m>
                  <m:oMath xmlns:m="http://schemas.openxmlformats.org/officeDocument/2006/math">
                    <m:r>
                      <a:rPr lang="en-US" i="1">
                        <a:latin typeface="Cambria Math" charset="0"/>
                      </a:rPr>
                      <m:t>ℓ</m:t>
                    </m:r>
                  </m:oMath>
                </a14:m>
                <a:endParaRPr lang="en-US" dirty="0"/>
              </a:p>
              <a:p>
                <a:pPr lvl="1"/>
                <a:endParaRPr lang="en-US" sz="1200" i="1" dirty="0">
                  <a:solidFill>
                    <a:schemeClr val="accent1"/>
                  </a:solidFill>
                  <a:latin typeface="Cambria Math" charset="0"/>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t>: weights; characterize hypothesis in NN </a:t>
                </a:r>
              </a:p>
              <a:p>
                <a:pPr lvl="1"/>
                <a:endParaRPr lang="en-US" sz="1200" b="0" i="1" dirty="0">
                  <a:solidFill>
                    <a:schemeClr val="accent1"/>
                  </a:solidFill>
                  <a:latin typeface="Cambria Math" charset="0"/>
                </a:endParaRPr>
              </a:p>
              <a:p>
                <a:pPr lvl="1"/>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𝑠</m:t>
                        </m:r>
                      </m:e>
                      <m:sub>
                        <m:r>
                          <a:rPr lang="en-US" b="0" i="1" smtClean="0">
                            <a:solidFill>
                              <a:schemeClr val="accent1"/>
                            </a:solidFill>
                            <a:latin typeface="Cambria Math" charset="0"/>
                          </a:rPr>
                          <m:t>𝑗</m:t>
                        </m:r>
                      </m:sub>
                      <m:sup>
                        <m:r>
                          <a:rPr lang="en-US" b="0" i="1" smtClean="0">
                            <a:solidFill>
                              <a:schemeClr val="accent1"/>
                            </a:solidFill>
                            <a:latin typeface="Cambria Math" charset="0"/>
                          </a:rPr>
                          <m:t> (ℓ)</m:t>
                        </m:r>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𝑖</m:t>
                        </m:r>
                        <m:r>
                          <a:rPr lang="en-US" b="0" i="1" smtClean="0">
                            <a:solidFill>
                              <a:schemeClr val="accent1"/>
                            </a:solidFill>
                            <a:latin typeface="Cambria Math" charset="0"/>
                          </a:rPr>
                          <m:t>=0</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(ℓ−1)</m:t>
                            </m:r>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𝑥</m:t>
                            </m:r>
                          </m:e>
                          <m:sub>
                            <m:r>
                              <a:rPr lang="en-US" b="0" i="1" smtClean="0">
                                <a:solidFill>
                                  <a:schemeClr val="accent1"/>
                                </a:solidFill>
                                <a:latin typeface="Cambria Math" charset="0"/>
                              </a:rPr>
                              <m:t>𝑖</m:t>
                            </m:r>
                          </m:sub>
                          <m:sup>
                            <m:r>
                              <a:rPr lang="en-US" b="0" i="1" smtClean="0">
                                <a:solidFill>
                                  <a:schemeClr val="accent1"/>
                                </a:solidFill>
                                <a:latin typeface="Cambria Math" charset="0"/>
                              </a:rPr>
                              <m:t>(ℓ−1)</m:t>
                            </m:r>
                          </m:sup>
                        </m:sSubSup>
                      </m:e>
                    </m:nary>
                  </m:oMath>
                </a14:m>
                <a:r>
                  <a:rPr lang="en-US" dirty="0"/>
                  <a:t>: linear signals</a:t>
                </a:r>
              </a:p>
              <a:p>
                <a:pPr lvl="1"/>
                <a:endParaRPr lang="en-US" sz="1200" b="0" i="1" dirty="0">
                  <a:solidFill>
                    <a:schemeClr val="accent1"/>
                  </a:solidFill>
                  <a:latin typeface="Cambria Math" charset="0"/>
                </a:endParaRPr>
              </a:p>
              <a:p>
                <a:pPr lvl="1"/>
                <a14:m>
                  <m:oMath xmlns:m="http://schemas.openxmlformats.org/officeDocument/2006/math">
                    <m:r>
                      <a:rPr lang="en-US" b="0" i="1" smtClean="0">
                        <a:solidFill>
                          <a:schemeClr val="accent1"/>
                        </a:solidFill>
                        <a:latin typeface="Cambria Math" charset="0"/>
                      </a:rPr>
                      <m:t>𝜃</m:t>
                    </m:r>
                  </m:oMath>
                </a14:m>
                <a:r>
                  <a:rPr lang="en-US" dirty="0"/>
                  <a:t>: activation function</a:t>
                </a:r>
              </a:p>
              <a:p>
                <a:pPr lvl="2"/>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𝑥</m:t>
                        </m:r>
                      </m:e>
                      <m:sub>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𝜃</m:t>
                    </m:r>
                    <m:d>
                      <m:dPr>
                        <m:ctrlPr>
                          <a:rPr lang="en-US" sz="2400" b="0" i="1" smtClean="0">
                            <a:solidFill>
                              <a:schemeClr val="accent1"/>
                            </a:solidFill>
                            <a:latin typeface="Cambria Math" panose="02040503050406030204" pitchFamily="18" charset="0"/>
                          </a:rPr>
                        </m:ctrlPr>
                      </m:dPr>
                      <m:e>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𝑠</m:t>
                            </m:r>
                          </m:e>
                          <m:sub>
                            <m:r>
                              <a:rPr lang="en-US" sz="2400" b="0" i="1" smtClean="0">
                                <a:solidFill>
                                  <a:schemeClr val="accent1"/>
                                </a:solidFill>
                                <a:latin typeface="Cambria Math" charset="0"/>
                              </a:rPr>
                              <m:t>𝑗</m:t>
                            </m:r>
                          </m:sub>
                          <m:sup>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charset="0"/>
                                  </a:rPr>
                                  <m:t>ℓ</m:t>
                                </m:r>
                              </m:e>
                            </m:d>
                            <m:r>
                              <a:rPr lang="en-US" sz="2400" b="0" i="1" smtClean="0">
                                <a:solidFill>
                                  <a:schemeClr val="accent1"/>
                                </a:solidFill>
                                <a:latin typeface="Cambria Math" charset="0"/>
                              </a:rPr>
                              <m:t> </m:t>
                            </m:r>
                          </m:sup>
                        </m:sSubSup>
                      </m:e>
                    </m:d>
                    <m:r>
                      <a:rPr lang="en-US" sz="2400" b="0" i="1" smtClean="0">
                        <a:solidFill>
                          <a:schemeClr val="accent1"/>
                        </a:solidFill>
                        <a:latin typeface="Cambria Math" charset="0"/>
                      </a:rPr>
                      <m:t> </m:t>
                    </m:r>
                  </m:oMath>
                </a14:m>
                <a:endParaRPr lang="en-US" sz="2400" b="0" i="1" dirty="0">
                  <a:solidFill>
                    <a:schemeClr val="accent1"/>
                  </a:solidFill>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3"/>
                <a:stretch>
                  <a:fillRect l="-812" t="-1695"/>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7549216" y="4550946"/>
            <a:ext cx="3690559" cy="2220147"/>
          </a:xfrm>
          <a:prstGeom prst="rect">
            <a:avLst/>
          </a:prstGeom>
        </p:spPr>
      </p:pic>
      <p:grpSp>
        <p:nvGrpSpPr>
          <p:cNvPr id="8" name="Group 7"/>
          <p:cNvGrpSpPr/>
          <p:nvPr/>
        </p:nvGrpSpPr>
        <p:grpSpPr>
          <a:xfrm>
            <a:off x="7304577" y="1384980"/>
            <a:ext cx="4638348" cy="2821176"/>
            <a:chOff x="7179730" y="1825247"/>
            <a:chExt cx="4638348" cy="2821176"/>
          </a:xfrm>
        </p:grpSpPr>
        <p:grpSp>
          <p:nvGrpSpPr>
            <p:cNvPr id="6" name="Group 5"/>
            <p:cNvGrpSpPr/>
            <p:nvPr/>
          </p:nvGrpSpPr>
          <p:grpSpPr>
            <a:xfrm>
              <a:off x="7179730" y="1825247"/>
              <a:ext cx="4622025" cy="2821176"/>
              <a:chOff x="-35994" y="4014385"/>
              <a:chExt cx="7589980" cy="4675831"/>
            </a:xfrm>
          </p:grpSpPr>
          <p:pic>
            <p:nvPicPr>
              <p:cNvPr id="7" name="Picture 6"/>
              <p:cNvPicPr>
                <a:picLocks noChangeAspect="1"/>
              </p:cNvPicPr>
              <p:nvPr/>
            </p:nvPicPr>
            <p:blipFill>
              <a:blip r:embed="rId5"/>
              <a:stretch>
                <a:fillRect/>
              </a:stretch>
            </p:blipFill>
            <p:spPr>
              <a:xfrm>
                <a:off x="-35994" y="4684805"/>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22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82961C28-126B-0A49-BF36-E42BFB89E7A1}"/>
                  </a:ext>
                </a:extLst>
              </p:cNvPr>
              <p:cNvSpPr/>
              <p:nvPr/>
            </p:nvSpPr>
            <p:spPr>
              <a:xfrm>
                <a:off x="7606653"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up>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𝐿</m:t>
                          </m:r>
                          <m:r>
                            <a:rPr lang="en-US" b="0" i="1" smtClean="0">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2" name="Oval 21">
                <a:extLst>
                  <a:ext uri="{FF2B5EF4-FFF2-40B4-BE49-F238E27FC236}">
                    <a16:creationId xmlns:a16="http://schemas.microsoft.com/office/drawing/2014/main" id="{82961C28-126B-0A49-BF36-E42BFB89E7A1}"/>
                  </a:ext>
                </a:extLst>
              </p:cNvPr>
              <p:cNvSpPr>
                <a:spLocks noRot="1" noChangeAspect="1" noMove="1" noResize="1" noEditPoints="1" noAdjustHandles="1" noChangeArrowheads="1" noChangeShapeType="1" noTextEdit="1"/>
              </p:cNvSpPr>
              <p:nvPr/>
            </p:nvSpPr>
            <p:spPr>
              <a:xfrm>
                <a:off x="7606653" y="2792369"/>
                <a:ext cx="638978" cy="641733"/>
              </a:xfrm>
              <a:prstGeom prst="ellipse">
                <a:avLst/>
              </a:prstGeom>
              <a:blipFill>
                <a:blip r:embed="rId3"/>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88632115-A34F-0249-9071-F9144EC50530}"/>
                  </a:ext>
                </a:extLst>
              </p:cNvPr>
              <p:cNvSpPr/>
              <p:nvPr/>
            </p:nvSpPr>
            <p:spPr>
              <a:xfrm>
                <a:off x="7602197"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3" name="Oval 22">
                <a:extLst>
                  <a:ext uri="{FF2B5EF4-FFF2-40B4-BE49-F238E27FC236}">
                    <a16:creationId xmlns:a16="http://schemas.microsoft.com/office/drawing/2014/main" id="{88632115-A34F-0249-9071-F9144EC50530}"/>
                  </a:ext>
                </a:extLst>
              </p:cNvPr>
              <p:cNvSpPr>
                <a:spLocks noRot="1" noChangeAspect="1" noMove="1" noResize="1" noEditPoints="1" noAdjustHandles="1" noChangeArrowheads="1" noChangeShapeType="1" noTextEdit="1"/>
              </p:cNvSpPr>
              <p:nvPr/>
            </p:nvSpPr>
            <p:spPr>
              <a:xfrm>
                <a:off x="7602197" y="5236059"/>
                <a:ext cx="638978" cy="641733"/>
              </a:xfrm>
              <a:prstGeom prst="ellipse">
                <a:avLst/>
              </a:prstGeom>
              <a:blipFill>
                <a:blip r:embed="rId4"/>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4C4E46F4-3B3E-0247-9DBE-D5A2155A3AFD}"/>
                  </a:ext>
                </a:extLst>
              </p:cNvPr>
              <p:cNvSpPr/>
              <p:nvPr/>
            </p:nvSpPr>
            <p:spPr>
              <a:xfrm>
                <a:off x="7602197"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4" name="Oval 23">
                <a:extLst>
                  <a:ext uri="{FF2B5EF4-FFF2-40B4-BE49-F238E27FC236}">
                    <a16:creationId xmlns:a16="http://schemas.microsoft.com/office/drawing/2014/main" id="{4C4E46F4-3B3E-0247-9DBE-D5A2155A3AFD}"/>
                  </a:ext>
                </a:extLst>
              </p:cNvPr>
              <p:cNvSpPr>
                <a:spLocks noRot="1" noChangeAspect="1" noMove="1" noResize="1" noEditPoints="1" noAdjustHandles="1" noChangeArrowheads="1" noChangeShapeType="1" noTextEdit="1"/>
              </p:cNvSpPr>
              <p:nvPr/>
            </p:nvSpPr>
            <p:spPr>
              <a:xfrm>
                <a:off x="7602197" y="3735897"/>
                <a:ext cx="638978" cy="641733"/>
              </a:xfrm>
              <a:prstGeom prst="ellipse">
                <a:avLst/>
              </a:prstGeom>
              <a:blipFill>
                <a:blip r:embed="rId5"/>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4BBBD0-4285-6041-A06A-089E551ECC43}"/>
                  </a:ext>
                </a:extLst>
              </p:cNvPr>
              <p:cNvSpPr txBox="1"/>
              <p:nvPr/>
            </p:nvSpPr>
            <p:spPr>
              <a:xfrm>
                <a:off x="7864603" y="46683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6C4BBBD0-4285-6041-A06A-089E551ECC43}"/>
                  </a:ext>
                </a:extLst>
              </p:cNvPr>
              <p:cNvSpPr txBox="1">
                <a:spLocks noRot="1" noChangeAspect="1" noMove="1" noResize="1" noEditPoints="1" noAdjustHandles="1" noChangeArrowheads="1" noChangeShapeType="1" noTextEdit="1"/>
              </p:cNvSpPr>
              <p:nvPr/>
            </p:nvSpPr>
            <p:spPr>
              <a:xfrm>
                <a:off x="7864603" y="4668344"/>
                <a:ext cx="118622" cy="276999"/>
              </a:xfrm>
              <a:prstGeom prst="rect">
                <a:avLst/>
              </a:prstGeom>
              <a:blipFill>
                <a:blip r:embed="rId6"/>
                <a:stretch>
                  <a:fillRect l="-40000" r="-40000" b="-434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CAF6AB1-56DB-504F-96DD-2B83445EBE18}"/>
              </a:ext>
            </a:extLst>
          </p:cNvPr>
          <p:cNvCxnSpPr>
            <a:cxnSpLocks/>
            <a:endCxn id="22" idx="2"/>
          </p:cNvCxnSpPr>
          <p:nvPr/>
        </p:nvCxnSpPr>
        <p:spPr>
          <a:xfrm flipV="1">
            <a:off x="5917755" y="3113236"/>
            <a:ext cx="1688898"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350A7C-8ADF-324E-81EA-FD558DBD72CB}"/>
              </a:ext>
            </a:extLst>
          </p:cNvPr>
          <p:cNvCxnSpPr>
            <a:cxnSpLocks/>
            <a:endCxn id="24" idx="2"/>
          </p:cNvCxnSpPr>
          <p:nvPr/>
        </p:nvCxnSpPr>
        <p:spPr>
          <a:xfrm>
            <a:off x="5917755" y="3585000"/>
            <a:ext cx="1684442"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DD74AF-DB4B-BA42-9167-3FA5366785FC}"/>
              </a:ext>
            </a:extLst>
          </p:cNvPr>
          <p:cNvCxnSpPr>
            <a:cxnSpLocks/>
            <a:endCxn id="23" idx="2"/>
          </p:cNvCxnSpPr>
          <p:nvPr/>
        </p:nvCxnSpPr>
        <p:spPr>
          <a:xfrm>
            <a:off x="5917755" y="3585000"/>
            <a:ext cx="1684442" cy="197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3D08D8-B3B3-094B-824B-F88C96EE2DD1}"/>
              </a:ext>
            </a:extLst>
          </p:cNvPr>
          <p:cNvCxnSpPr>
            <a:cxnSpLocks/>
            <a:endCxn id="22" idx="2"/>
          </p:cNvCxnSpPr>
          <p:nvPr/>
        </p:nvCxnSpPr>
        <p:spPr>
          <a:xfrm flipV="1">
            <a:off x="5912347" y="3113236"/>
            <a:ext cx="1694306" cy="128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CE5899-C7F2-6049-A994-D0FCD768C282}"/>
              </a:ext>
            </a:extLst>
          </p:cNvPr>
          <p:cNvCxnSpPr>
            <a:cxnSpLocks/>
            <a:endCxn id="24" idx="2"/>
          </p:cNvCxnSpPr>
          <p:nvPr/>
        </p:nvCxnSpPr>
        <p:spPr>
          <a:xfrm flipV="1">
            <a:off x="5912347" y="4056764"/>
            <a:ext cx="1689850" cy="33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F9E116-0A1D-9242-BB83-7D5618178D1E}"/>
              </a:ext>
            </a:extLst>
          </p:cNvPr>
          <p:cNvCxnSpPr>
            <a:cxnSpLocks/>
            <a:endCxn id="23" idx="2"/>
          </p:cNvCxnSpPr>
          <p:nvPr/>
        </p:nvCxnSpPr>
        <p:spPr>
          <a:xfrm>
            <a:off x="5912347" y="4396253"/>
            <a:ext cx="1689850" cy="116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60DB497-842A-264D-9329-7FA860063036}"/>
              </a:ext>
            </a:extLst>
          </p:cNvPr>
          <p:cNvCxnSpPr>
            <a:cxnSpLocks/>
            <a:endCxn id="22" idx="2"/>
          </p:cNvCxnSpPr>
          <p:nvPr/>
        </p:nvCxnSpPr>
        <p:spPr>
          <a:xfrm>
            <a:off x="5922211" y="2792369"/>
            <a:ext cx="1684442" cy="32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7C23EB-99EB-2548-A399-71A7F78654C6}"/>
              </a:ext>
            </a:extLst>
          </p:cNvPr>
          <p:cNvCxnSpPr>
            <a:cxnSpLocks/>
            <a:endCxn id="24" idx="2"/>
          </p:cNvCxnSpPr>
          <p:nvPr/>
        </p:nvCxnSpPr>
        <p:spPr>
          <a:xfrm>
            <a:off x="5922211" y="2792369"/>
            <a:ext cx="1679986" cy="12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247C4-1668-A646-9EF3-85F87FC06378}"/>
              </a:ext>
            </a:extLst>
          </p:cNvPr>
          <p:cNvCxnSpPr>
            <a:cxnSpLocks/>
            <a:endCxn id="23" idx="2"/>
          </p:cNvCxnSpPr>
          <p:nvPr/>
        </p:nvCxnSpPr>
        <p:spPr>
          <a:xfrm>
            <a:off x="5922211" y="2792369"/>
            <a:ext cx="1679986" cy="276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4"/>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C131082-1A1D-3542-B495-D43C0F3B48DC}"/>
              </a:ext>
            </a:extLst>
          </p:cNvPr>
          <p:cNvSpPr/>
          <p:nvPr/>
        </p:nvSpPr>
        <p:spPr>
          <a:xfrm>
            <a:off x="4921515" y="1869116"/>
            <a:ext cx="3519577" cy="4623759"/>
          </a:xfrm>
          <a:prstGeom prst="rect">
            <a:avLst/>
          </a:prstGeom>
          <a:solidFill>
            <a:schemeClr val="accent6">
              <a:lumMod val="20000"/>
              <a:lumOff val="80000"/>
              <a:alpha val="2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91ADA439-D17F-8C49-89DC-D28B1794CDDF}"/>
              </a:ext>
            </a:extLst>
          </p:cNvPr>
          <p:cNvSpPr/>
          <p:nvPr/>
        </p:nvSpPr>
        <p:spPr>
          <a:xfrm>
            <a:off x="2600323" y="1514191"/>
            <a:ext cx="3519577" cy="4623759"/>
          </a:xfrm>
          <a:prstGeom prst="rect">
            <a:avLst/>
          </a:prstGeom>
          <a:solidFill>
            <a:schemeClr val="accent1">
              <a:tint val="65000"/>
              <a:alpha val="2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4286A7D8-127B-C140-90CD-BD6A8147E48E}"/>
              </a:ext>
            </a:extLst>
          </p:cNvPr>
          <p:cNvSpPr txBox="1"/>
          <p:nvPr/>
        </p:nvSpPr>
        <p:spPr>
          <a:xfrm>
            <a:off x="3219991" y="6197629"/>
            <a:ext cx="1666030" cy="461665"/>
          </a:xfrm>
          <a:prstGeom prst="rect">
            <a:avLst/>
          </a:prstGeom>
          <a:noFill/>
        </p:spPr>
        <p:txBody>
          <a:bodyPr wrap="square" rtlCol="0">
            <a:spAutoFit/>
          </a:bodyPr>
          <a:lstStyle/>
          <a:p>
            <a:pPr algn="ctr"/>
            <a:r>
              <a:rPr lang="en-US" sz="2400" dirty="0">
                <a:solidFill>
                  <a:schemeClr val="tx1">
                    <a:lumMod val="65000"/>
                    <a:lumOff val="35000"/>
                  </a:schemeClr>
                </a:solidFill>
                <a:latin typeface="Calibri" panose="020F0502020204030204" pitchFamily="34" charset="0"/>
                <a:cs typeface="Calibri" panose="020F0502020204030204" pitchFamily="34" charset="0"/>
              </a:rPr>
              <a:t>Encoder</a:t>
            </a:r>
          </a:p>
        </p:txBody>
      </p:sp>
      <p:sp>
        <p:nvSpPr>
          <p:cNvPr id="56" name="TextBox 55">
            <a:extLst>
              <a:ext uri="{FF2B5EF4-FFF2-40B4-BE49-F238E27FC236}">
                <a16:creationId xmlns:a16="http://schemas.microsoft.com/office/drawing/2014/main" id="{561AD769-2E97-0B4F-86C7-2758C144A305}"/>
              </a:ext>
            </a:extLst>
          </p:cNvPr>
          <p:cNvSpPr txBox="1"/>
          <p:nvPr/>
        </p:nvSpPr>
        <p:spPr>
          <a:xfrm>
            <a:off x="5936167" y="6477439"/>
            <a:ext cx="1666030" cy="461665"/>
          </a:xfrm>
          <a:prstGeom prst="rect">
            <a:avLst/>
          </a:prstGeom>
          <a:noFill/>
        </p:spPr>
        <p:txBody>
          <a:bodyPr wrap="square" rtlCol="0">
            <a:spAutoFit/>
          </a:bodyPr>
          <a:lstStyle/>
          <a:p>
            <a:pPr algn="ctr"/>
            <a:r>
              <a:rPr lang="en-US" sz="2400" dirty="0">
                <a:solidFill>
                  <a:schemeClr val="tx1">
                    <a:lumMod val="65000"/>
                    <a:lumOff val="35000"/>
                  </a:schemeClr>
                </a:solidFill>
                <a:latin typeface="Calibri" panose="020F0502020204030204" pitchFamily="34" charset="0"/>
                <a:cs typeface="Calibri" panose="020F0502020204030204" pitchFamily="34" charset="0"/>
              </a:rPr>
              <a:t>Decoder</a:t>
            </a:r>
          </a:p>
        </p:txBody>
      </p:sp>
    </p:spTree>
    <p:extLst>
      <p:ext uri="{BB962C8B-B14F-4D97-AF65-F5344CB8AC3E}">
        <p14:creationId xmlns:p14="http://schemas.microsoft.com/office/powerpoint/2010/main" val="13045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25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dissolve">
                                      <p:cBhvr>
                                        <p:cTn id="1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Autoencoder</a:t>
            </a:r>
            <a:endParaRPr lang="en-US" dirty="0"/>
          </a:p>
        </p:txBody>
      </p:sp>
      <p:pic>
        <p:nvPicPr>
          <p:cNvPr id="6146" name="Picture 2" descr="hotos - Le Mans School of AI (Le Mans) | Meet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566" y="1577839"/>
            <a:ext cx="9304866" cy="38784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196165" y="5163105"/>
            <a:ext cx="57996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Unsupervised learning!</a:t>
            </a:r>
          </a:p>
        </p:txBody>
      </p:sp>
      <p:sp>
        <p:nvSpPr>
          <p:cNvPr id="5" name="Rectangle 4"/>
          <p:cNvSpPr/>
          <p:nvPr/>
        </p:nvSpPr>
        <p:spPr>
          <a:xfrm>
            <a:off x="2095500" y="6488668"/>
            <a:ext cx="8652933" cy="369332"/>
          </a:xfrm>
          <a:prstGeom prst="rect">
            <a:avLst/>
          </a:prstGeom>
        </p:spPr>
        <p:txBody>
          <a:bodyPr wrap="square">
            <a:spAutoFit/>
          </a:bodyPr>
          <a:lstStyle/>
          <a:p>
            <a:r>
              <a:rPr lang="en-US" dirty="0">
                <a:hlinkClick r:id="rId3"/>
              </a:rPr>
              <a:t>https://www.meetup.com/Le-Mans-School-of-AI/photos/29159837/477498782/</a:t>
            </a:r>
            <a:endParaRPr lang="en-US" dirty="0"/>
          </a:p>
        </p:txBody>
      </p:sp>
    </p:spTree>
    <p:extLst>
      <p:ext uri="{BB962C8B-B14F-4D97-AF65-F5344CB8AC3E}">
        <p14:creationId xmlns:p14="http://schemas.microsoft.com/office/powerpoint/2010/main" val="8192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55C03-EE53-DA46-807C-9596AB543B42}"/>
              </a:ext>
            </a:extLst>
          </p:cNvPr>
          <p:cNvSpPr>
            <a:spLocks noGrp="1"/>
          </p:cNvSpPr>
          <p:nvPr>
            <p:ph type="title"/>
          </p:nvPr>
        </p:nvSpPr>
        <p:spPr/>
        <p:txBody>
          <a:bodyPr/>
          <a:lstStyle/>
          <a:p>
            <a:r>
              <a:rPr lang="en-US" dirty="0"/>
              <a:t>Cool Stuffs for Deep Learning</a:t>
            </a:r>
          </a:p>
        </p:txBody>
      </p:sp>
      <p:sp>
        <p:nvSpPr>
          <p:cNvPr id="3" name="Text Placeholder 2">
            <a:extLst>
              <a:ext uri="{FF2B5EF4-FFF2-40B4-BE49-F238E27FC236}">
                <a16:creationId xmlns:a16="http://schemas.microsoft.com/office/drawing/2014/main" id="{BF4E13FC-92C5-2045-9261-868B35D210B2}"/>
              </a:ext>
            </a:extLst>
          </p:cNvPr>
          <p:cNvSpPr>
            <a:spLocks noGrp="1"/>
          </p:cNvSpPr>
          <p:nvPr>
            <p:ph type="body" idx="1"/>
          </p:nvPr>
        </p:nvSpPr>
        <p:spPr/>
        <p:txBody>
          <a:bodyPr/>
          <a:lstStyle/>
          <a:p>
            <a:r>
              <a:rPr lang="en-US" dirty="0"/>
              <a:t>[Safe to Skip for the exam]</a:t>
            </a:r>
          </a:p>
        </p:txBody>
      </p:sp>
    </p:spTree>
    <p:extLst>
      <p:ext uri="{BB962C8B-B14F-4D97-AF65-F5344CB8AC3E}">
        <p14:creationId xmlns:p14="http://schemas.microsoft.com/office/powerpoint/2010/main" val="845923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Nets (GAN)</a:t>
            </a:r>
          </a:p>
        </p:txBody>
      </p:sp>
      <p:sp>
        <p:nvSpPr>
          <p:cNvPr id="3" name="Content Placeholder 2"/>
          <p:cNvSpPr>
            <a:spLocks noGrp="1"/>
          </p:cNvSpPr>
          <p:nvPr>
            <p:ph idx="1"/>
          </p:nvPr>
        </p:nvSpPr>
        <p:spPr>
          <a:xfrm>
            <a:off x="838200" y="1825625"/>
            <a:ext cx="11353800" cy="4351338"/>
          </a:xfrm>
        </p:spPr>
        <p:txBody>
          <a:bodyPr/>
          <a:lstStyle/>
          <a:p>
            <a:r>
              <a:rPr lang="en-US" dirty="0"/>
              <a:t>A Competition: Generator vs Discriminator</a:t>
            </a:r>
          </a:p>
          <a:p>
            <a:pPr lvl="1"/>
            <a:r>
              <a:rPr lang="en-US" dirty="0"/>
              <a:t>Discriminator wants to correctly classify the images (true images or not)</a:t>
            </a:r>
          </a:p>
          <a:p>
            <a:pPr lvl="1"/>
            <a:r>
              <a:rPr lang="en-US" dirty="0"/>
              <a:t>Generator wants to generate images that discriminator can’t classify</a:t>
            </a:r>
          </a:p>
        </p:txBody>
      </p:sp>
      <p:pic>
        <p:nvPicPr>
          <p:cNvPr id="4" name="Picture 3"/>
          <p:cNvPicPr>
            <a:picLocks noChangeAspect="1"/>
          </p:cNvPicPr>
          <p:nvPr/>
        </p:nvPicPr>
        <p:blipFill>
          <a:blip r:embed="rId2"/>
          <a:stretch>
            <a:fillRect/>
          </a:stretch>
        </p:blipFill>
        <p:spPr>
          <a:xfrm>
            <a:off x="1942790" y="3343801"/>
            <a:ext cx="8138301" cy="3149074"/>
          </a:xfrm>
          <a:prstGeom prst="rect">
            <a:avLst/>
          </a:prstGeom>
        </p:spPr>
      </p:pic>
      <p:sp>
        <p:nvSpPr>
          <p:cNvPr id="6" name="Rectangle 5">
            <a:extLst>
              <a:ext uri="{FF2B5EF4-FFF2-40B4-BE49-F238E27FC236}">
                <a16:creationId xmlns:a16="http://schemas.microsoft.com/office/drawing/2014/main" id="{AD324D8A-40CA-FF4D-B7CC-7E37979B07A3}"/>
              </a:ext>
            </a:extLst>
          </p:cNvPr>
          <p:cNvSpPr/>
          <p:nvPr/>
        </p:nvSpPr>
        <p:spPr>
          <a:xfrm>
            <a:off x="1620644" y="6014224"/>
            <a:ext cx="1806497" cy="646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98186-D761-4243-815B-97B47D737CA9}"/>
              </a:ext>
            </a:extLst>
          </p:cNvPr>
          <p:cNvSpPr txBox="1"/>
          <p:nvPr/>
        </p:nvSpPr>
        <p:spPr>
          <a:xfrm>
            <a:off x="4770540" y="6372832"/>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733333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8149" y="125998"/>
            <a:ext cx="8575702" cy="5748547"/>
          </a:xfrm>
          <a:prstGeom prst="rect">
            <a:avLst/>
          </a:prstGeom>
        </p:spPr>
      </p:pic>
      <p:sp>
        <p:nvSpPr>
          <p:cNvPr id="5" name="Rectangle 4"/>
          <p:cNvSpPr/>
          <p:nvPr/>
        </p:nvSpPr>
        <p:spPr>
          <a:xfrm>
            <a:off x="2929556" y="6176963"/>
            <a:ext cx="6404830" cy="584775"/>
          </a:xfrm>
          <a:prstGeom prst="rect">
            <a:avLst/>
          </a:prstGeom>
        </p:spPr>
        <p:txBody>
          <a:bodyPr wrap="none">
            <a:spAutoFit/>
          </a:bodyPr>
          <a:lstStyle/>
          <a:p>
            <a:r>
              <a:rPr lang="en-US" sz="3200" dirty="0">
                <a:hlinkClick r:id="rId3"/>
              </a:rPr>
              <a:t>https://thisPersonDoesNotExist.com/</a:t>
            </a:r>
            <a:endParaRPr lang="en-US" sz="3200" dirty="0"/>
          </a:p>
        </p:txBody>
      </p:sp>
    </p:spTree>
    <p:extLst>
      <p:ext uri="{BB962C8B-B14F-4D97-AF65-F5344CB8AC3E}">
        <p14:creationId xmlns:p14="http://schemas.microsoft.com/office/powerpoint/2010/main" val="558103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AC0E-C7F7-4140-BB39-AE3BED5DF083}"/>
              </a:ext>
            </a:extLst>
          </p:cNvPr>
          <p:cNvSpPr>
            <a:spLocks noGrp="1"/>
          </p:cNvSpPr>
          <p:nvPr>
            <p:ph type="title"/>
          </p:nvPr>
        </p:nvSpPr>
        <p:spPr/>
        <p:txBody>
          <a:bodyPr/>
          <a:lstStyle/>
          <a:p>
            <a:r>
              <a:rPr lang="en-US" dirty="0"/>
              <a:t>Style Transfer </a:t>
            </a:r>
          </a:p>
        </p:txBody>
      </p:sp>
      <p:sp>
        <p:nvSpPr>
          <p:cNvPr id="3" name="Content Placeholder 2">
            <a:extLst>
              <a:ext uri="{FF2B5EF4-FFF2-40B4-BE49-F238E27FC236}">
                <a16:creationId xmlns:a16="http://schemas.microsoft.com/office/drawing/2014/main" id="{3D3019DD-9A4B-C64B-B5C4-8354FB6BF6B8}"/>
              </a:ext>
            </a:extLst>
          </p:cNvPr>
          <p:cNvSpPr>
            <a:spLocks noGrp="1"/>
          </p:cNvSpPr>
          <p:nvPr>
            <p:ph idx="1"/>
          </p:nvPr>
        </p:nvSpPr>
        <p:spPr>
          <a:xfrm>
            <a:off x="4401014" y="1825625"/>
            <a:ext cx="7627435" cy="4351338"/>
          </a:xfrm>
        </p:spPr>
        <p:txBody>
          <a:bodyPr>
            <a:normAutofit fontScale="92500"/>
          </a:bodyPr>
          <a:lstStyle/>
          <a:p>
            <a:r>
              <a:rPr lang="en-US" dirty="0"/>
              <a:t>Informal intuitions:</a:t>
            </a:r>
          </a:p>
          <a:p>
            <a:pPr lvl="1"/>
            <a:r>
              <a:rPr lang="en-US" dirty="0"/>
              <a:t>Recall that we can treat hidden layers as </a:t>
            </a:r>
            <a:r>
              <a:rPr lang="en-US" dirty="0">
                <a:solidFill>
                  <a:schemeClr val="accent2"/>
                </a:solidFill>
              </a:rPr>
              <a:t>feature transforms</a:t>
            </a:r>
          </a:p>
          <a:p>
            <a:pPr lvl="1">
              <a:lnSpc>
                <a:spcPct val="130000"/>
              </a:lnSpc>
            </a:pPr>
            <a:r>
              <a:rPr lang="en-US" dirty="0"/>
              <a:t>Deep learning is learning </a:t>
            </a:r>
            <a:r>
              <a:rPr lang="en-US" dirty="0">
                <a:solidFill>
                  <a:schemeClr val="accent2"/>
                </a:solidFill>
              </a:rPr>
              <a:t>representation</a:t>
            </a:r>
            <a:r>
              <a:rPr lang="en-US" dirty="0"/>
              <a:t> of data</a:t>
            </a:r>
          </a:p>
          <a:p>
            <a:pPr lvl="1">
              <a:lnSpc>
                <a:spcPct val="130000"/>
              </a:lnSpc>
            </a:pPr>
            <a:r>
              <a:rPr lang="en-US" dirty="0"/>
              <a:t>How to achieve style transfer:</a:t>
            </a:r>
          </a:p>
          <a:p>
            <a:pPr lvl="2">
              <a:lnSpc>
                <a:spcPct val="130000"/>
              </a:lnSpc>
            </a:pPr>
            <a:r>
              <a:rPr lang="en-US" dirty="0"/>
              <a:t>Learn a </a:t>
            </a:r>
            <a:r>
              <a:rPr lang="en-US" dirty="0">
                <a:solidFill>
                  <a:schemeClr val="accent2"/>
                </a:solidFill>
              </a:rPr>
              <a:t>content representation </a:t>
            </a:r>
            <a:r>
              <a:rPr lang="en-US" dirty="0"/>
              <a:t>for an image using hidden layers</a:t>
            </a:r>
          </a:p>
          <a:p>
            <a:pPr lvl="2">
              <a:lnSpc>
                <a:spcPct val="130000"/>
              </a:lnSpc>
            </a:pPr>
            <a:r>
              <a:rPr lang="en-US" dirty="0"/>
              <a:t>Learn a </a:t>
            </a:r>
            <a:r>
              <a:rPr lang="en-US" dirty="0">
                <a:solidFill>
                  <a:schemeClr val="accent2"/>
                </a:solidFill>
              </a:rPr>
              <a:t>style representation </a:t>
            </a:r>
            <a:r>
              <a:rPr lang="en-US" dirty="0"/>
              <a:t>for an image using hidden layers</a:t>
            </a:r>
          </a:p>
          <a:p>
            <a:pPr lvl="2">
              <a:lnSpc>
                <a:spcPct val="130000"/>
              </a:lnSpc>
            </a:pPr>
            <a:r>
              <a:rPr lang="en-US" dirty="0"/>
              <a:t>Compute an image that jointly minimizes the distance from the content image’s content representation and the style image’s style representation</a:t>
            </a:r>
          </a:p>
          <a:p>
            <a:pPr lvl="2">
              <a:lnSpc>
                <a:spcPct val="130000"/>
              </a:lnSpc>
            </a:pPr>
            <a:r>
              <a:rPr lang="en-US" dirty="0">
                <a:hlinkClick r:id="rId2"/>
              </a:rPr>
              <a:t>https://arxiv.org/pdf/1508.06576.pdf</a:t>
            </a:r>
            <a:endParaRPr lang="en-US" dirty="0"/>
          </a:p>
        </p:txBody>
      </p:sp>
      <p:pic>
        <p:nvPicPr>
          <p:cNvPr id="4" name="Picture 3" descr="A picture containing photo, different, showing, colorful&#10;&#10;Description automatically generated">
            <a:extLst>
              <a:ext uri="{FF2B5EF4-FFF2-40B4-BE49-F238E27FC236}">
                <a16:creationId xmlns:a16="http://schemas.microsoft.com/office/drawing/2014/main" id="{28BBA604-F048-4E44-878E-71CAA99F7D82}"/>
              </a:ext>
            </a:extLst>
          </p:cNvPr>
          <p:cNvPicPr>
            <a:picLocks noChangeAspect="1"/>
          </p:cNvPicPr>
          <p:nvPr/>
        </p:nvPicPr>
        <p:blipFill>
          <a:blip r:embed="rId3"/>
          <a:stretch>
            <a:fillRect/>
          </a:stretch>
        </p:blipFill>
        <p:spPr>
          <a:xfrm>
            <a:off x="501357" y="1825625"/>
            <a:ext cx="3765844" cy="4291560"/>
          </a:xfrm>
          <a:prstGeom prst="rect">
            <a:avLst/>
          </a:prstGeom>
        </p:spPr>
      </p:pic>
      <p:sp>
        <p:nvSpPr>
          <p:cNvPr id="5" name="TextBox 4">
            <a:extLst>
              <a:ext uri="{FF2B5EF4-FFF2-40B4-BE49-F238E27FC236}">
                <a16:creationId xmlns:a16="http://schemas.microsoft.com/office/drawing/2014/main" id="{B6F841B9-AF83-C24A-A167-302747D1A8C1}"/>
              </a:ext>
            </a:extLst>
          </p:cNvPr>
          <p:cNvSpPr txBox="1"/>
          <p:nvPr/>
        </p:nvSpPr>
        <p:spPr>
          <a:xfrm>
            <a:off x="4770540" y="6372832"/>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216405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691D-8447-534C-8A3C-3C0FE78DE4A7}"/>
              </a:ext>
            </a:extLst>
          </p:cNvPr>
          <p:cNvSpPr>
            <a:spLocks noGrp="1"/>
          </p:cNvSpPr>
          <p:nvPr>
            <p:ph type="title"/>
          </p:nvPr>
        </p:nvSpPr>
        <p:spPr/>
        <p:txBody>
          <a:bodyPr/>
          <a:lstStyle/>
          <a:p>
            <a:r>
              <a:rPr lang="en-US" dirty="0"/>
              <a:t>Machine Learning Life Cycle</a:t>
            </a:r>
          </a:p>
        </p:txBody>
      </p:sp>
      <p:sp>
        <p:nvSpPr>
          <p:cNvPr id="3" name="Text Placeholder 2">
            <a:extLst>
              <a:ext uri="{FF2B5EF4-FFF2-40B4-BE49-F238E27FC236}">
                <a16:creationId xmlns:a16="http://schemas.microsoft.com/office/drawing/2014/main" id="{20102B64-DEBF-9140-9F33-8D8DD40A09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2108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a:t>Testing</a:t>
            </a:r>
            <a:endParaRPr lang="en-US" sz="3200" dirty="0"/>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dirty="0"/>
              <a:t>Feedback</a:t>
            </a:r>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403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solidFill>
                  <a:srgbClr val="FF0000"/>
                </a:solidFill>
              </a:rPr>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dirty="0">
                <a:solidFill>
                  <a:srgbClr val="FF0000"/>
                </a:solidFill>
              </a:rPr>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dirty="0">
                <a:solidFill>
                  <a:srgbClr val="FF0000"/>
                </a:solidFill>
              </a:rPr>
              <a:t>Testing</a:t>
            </a:r>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a:t>Feedback</a:t>
            </a:r>
            <a:endParaRPr lang="en-US" sz="3200" dirty="0"/>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792" y="4054415"/>
            <a:ext cx="112660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998" y="4145272"/>
            <a:ext cx="2891532" cy="1384995"/>
          </a:xfrm>
          <a:prstGeom prst="rect">
            <a:avLst/>
          </a:prstGeom>
          <a:noFill/>
        </p:spPr>
        <p:txBody>
          <a:bodyPr wrap="square" rtlCol="0">
            <a:spAutoFit/>
          </a:bodyPr>
          <a:lstStyle/>
          <a:p>
            <a:r>
              <a:rPr lang="en-US" sz="2800" b="1" dirty="0">
                <a:solidFill>
                  <a:srgbClr val="FF0000"/>
                </a:solidFill>
              </a:rPr>
              <a:t>What we covered</a:t>
            </a:r>
          </a:p>
          <a:p>
            <a:r>
              <a:rPr lang="en-US" sz="2800" b="1" dirty="0">
                <a:solidFill>
                  <a:srgbClr val="FF0000"/>
                </a:solidFill>
              </a:rPr>
              <a:t>(and majority of ML research)</a:t>
            </a:r>
          </a:p>
        </p:txBody>
      </p:sp>
    </p:spTree>
    <p:extLst>
      <p:ext uri="{BB962C8B-B14F-4D97-AF65-F5344CB8AC3E}">
        <p14:creationId xmlns:p14="http://schemas.microsoft.com/office/powerpoint/2010/main" val="2583867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solidFill>
                  <a:srgbClr val="FF0000"/>
                </a:solidFill>
              </a:rPr>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dirty="0">
                <a:solidFill>
                  <a:srgbClr val="FF0000"/>
                </a:solidFill>
              </a:rPr>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dirty="0">
                <a:solidFill>
                  <a:srgbClr val="FF0000"/>
                </a:solidFill>
              </a:rPr>
              <a:t>Testing</a:t>
            </a:r>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a:t>Feedback</a:t>
            </a:r>
            <a:endParaRPr lang="en-US" sz="3200" dirty="0"/>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792" y="4054415"/>
            <a:ext cx="112660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998" y="4145272"/>
            <a:ext cx="2891532" cy="1384995"/>
          </a:xfrm>
          <a:prstGeom prst="rect">
            <a:avLst/>
          </a:prstGeom>
          <a:noFill/>
        </p:spPr>
        <p:txBody>
          <a:bodyPr wrap="square" rtlCol="0">
            <a:spAutoFit/>
          </a:bodyPr>
          <a:lstStyle/>
          <a:p>
            <a:r>
              <a:rPr lang="en-US" sz="2800" b="1" dirty="0">
                <a:solidFill>
                  <a:srgbClr val="FF0000"/>
                </a:solidFill>
              </a:rPr>
              <a:t>What we covered</a:t>
            </a:r>
          </a:p>
          <a:p>
            <a:r>
              <a:rPr lang="en-US" sz="2800" b="1" dirty="0">
                <a:solidFill>
                  <a:srgbClr val="FF0000"/>
                </a:solidFill>
              </a:rPr>
              <a:t>(and majority of ML research)</a:t>
            </a:r>
          </a:p>
        </p:txBody>
      </p:sp>
      <p:sp>
        <p:nvSpPr>
          <p:cNvPr id="30" name="TextBox 29">
            <a:extLst>
              <a:ext uri="{FF2B5EF4-FFF2-40B4-BE49-F238E27FC236}">
                <a16:creationId xmlns:a16="http://schemas.microsoft.com/office/drawing/2014/main" id="{4D9EF7A6-66B5-8E4A-B269-4F244C89A29B}"/>
              </a:ext>
            </a:extLst>
          </p:cNvPr>
          <p:cNvSpPr txBox="1"/>
          <p:nvPr/>
        </p:nvSpPr>
        <p:spPr>
          <a:xfrm>
            <a:off x="7130175" y="113906"/>
            <a:ext cx="4956768" cy="1569660"/>
          </a:xfrm>
          <a:prstGeom prst="rect">
            <a:avLst/>
          </a:prstGeom>
          <a:noFill/>
        </p:spPr>
        <p:txBody>
          <a:bodyPr wrap="square" rtlCol="0">
            <a:spAutoFit/>
          </a:bodyPr>
          <a:lstStyle/>
          <a:p>
            <a:r>
              <a:rPr lang="en-US" sz="3200" b="1" dirty="0">
                <a:solidFill>
                  <a:srgbClr val="00B050"/>
                </a:solidFill>
              </a:rPr>
              <a:t>To have “positive” impacts, we need to be careful in every stage</a:t>
            </a:r>
          </a:p>
        </p:txBody>
      </p:sp>
    </p:spTree>
    <p:extLst>
      <p:ext uri="{BB962C8B-B14F-4D97-AF65-F5344CB8AC3E}">
        <p14:creationId xmlns:p14="http://schemas.microsoft.com/office/powerpoint/2010/main" val="1089771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Forward Propagation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NN hypothesis </a:t>
                </a:r>
                <a14:m>
                  <m:oMath xmlns:m="http://schemas.openxmlformats.org/officeDocument/2006/math">
                    <m:r>
                      <a:rPr lang="en-US" b="0" i="1" smtClean="0">
                        <a:solidFill>
                          <a:schemeClr val="accent1"/>
                        </a:solidFill>
                        <a:latin typeface="Cambria Math" charset="0"/>
                      </a:rPr>
                      <m:t>h</m:t>
                    </m:r>
                  </m:oMath>
                </a14:m>
                <a:r>
                  <a:rPr lang="en-US" dirty="0">
                    <a:solidFill>
                      <a:schemeClr val="accent1"/>
                    </a:solidFill>
                  </a:rPr>
                  <a:t> </a:t>
                </a:r>
                <a:r>
                  <a:rPr lang="en-US" dirty="0"/>
                  <a:t>is characterized by </a:t>
                </a:r>
                <a14:m>
                  <m:oMath xmlns:m="http://schemas.openxmlformats.org/officeDocument/2006/math">
                    <m:d>
                      <m:dPr>
                        <m:begChr m:val="{"/>
                        <m:endChr m:val="}"/>
                        <m:ctrlPr>
                          <a:rPr lang="en-US" b="0" i="1" smtClean="0">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p>
              <a:p>
                <a:r>
                  <a:rPr lang="en-US" dirty="0"/>
                  <a:t>How to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solidFill>
                      <a:schemeClr val="accent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86"/>
                </a:stretch>
              </a:blipFill>
            </p:spPr>
            <p:txBody>
              <a:bodyPr/>
              <a:lstStyle/>
              <a:p>
                <a:r>
                  <a:rPr lang="en-US">
                    <a:noFill/>
                  </a:rPr>
                  <a:t> </a:t>
                </a:r>
              </a:p>
            </p:txBody>
          </p:sp>
        </mc:Fallback>
      </mc:AlternateContent>
      <p:pic>
        <p:nvPicPr>
          <p:cNvPr id="4" name="Picture 3"/>
          <p:cNvPicPr>
            <a:picLocks noChangeAspect="1"/>
          </p:cNvPicPr>
          <p:nvPr/>
        </p:nvPicPr>
        <p:blipFill>
          <a:blip r:embed="rId5"/>
          <a:stretch>
            <a:fillRect/>
          </a:stretch>
        </p:blipFill>
        <p:spPr>
          <a:xfrm>
            <a:off x="1378634" y="2940814"/>
            <a:ext cx="9031458" cy="942043"/>
          </a:xfrm>
          <a:prstGeom prst="rect">
            <a:avLst/>
          </a:prstGeom>
        </p:spPr>
      </p:pic>
      <p:pic>
        <p:nvPicPr>
          <p:cNvPr id="5" name="Picture 4"/>
          <p:cNvPicPr>
            <a:picLocks noChangeAspect="1"/>
          </p:cNvPicPr>
          <p:nvPr/>
        </p:nvPicPr>
        <p:blipFill>
          <a:blip r:embed="rId6"/>
          <a:stretch>
            <a:fillRect/>
          </a:stretch>
        </p:blipFill>
        <p:spPr>
          <a:xfrm>
            <a:off x="1190715" y="4012827"/>
            <a:ext cx="5474961" cy="2568839"/>
          </a:xfrm>
          <a:prstGeom prst="rect">
            <a:avLst/>
          </a:prstGeom>
        </p:spPr>
      </p:pic>
      <mc:AlternateContent xmlns:mc="http://schemas.openxmlformats.org/markup-compatibility/2006" xmlns:a14="http://schemas.microsoft.com/office/drawing/2010/main">
        <mc:Choice Requires="a14">
          <p:sp>
            <p:nvSpPr>
              <p:cNvPr id="6" name="Rounded Rectangle 5"/>
              <p:cNvSpPr/>
              <p:nvPr/>
            </p:nvSpPr>
            <p:spPr>
              <a:xfrm>
                <a:off x="7227654" y="5243857"/>
                <a:ext cx="4555067" cy="157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Given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oMath>
                </a14:m>
                <a:r>
                  <a:rPr lang="en-US" sz="2400" dirty="0"/>
                  <a:t> and </a:t>
                </a:r>
                <a14:m>
                  <m:oMath xmlns:m="http://schemas.openxmlformats.org/officeDocument/2006/math">
                    <m:sSup>
                      <m:sSupPr>
                        <m:ctrlPr>
                          <a:rPr lang="en-US" sz="2400" b="0" i="1" dirty="0"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r>
                          <a:rPr lang="en-US" sz="2400" b="0" i="1" dirty="0" smtClean="0">
                            <a:solidFill>
                              <a:schemeClr val="accent1"/>
                            </a:solidFill>
                            <a:latin typeface="Cambria Math" charset="0"/>
                          </a:rPr>
                          <m:t>(0)</m:t>
                        </m:r>
                      </m:sup>
                    </m:sSup>
                    <m:r>
                      <a:rPr lang="en-US" sz="2400" b="0" i="1" dirty="0" smtClean="0">
                        <a:solidFill>
                          <a:schemeClr val="accent1"/>
                        </a:solidFill>
                        <a:latin typeface="Cambria Math" charset="0"/>
                      </a:rPr>
                      <m:t>=</m:t>
                    </m:r>
                    <m:acc>
                      <m:accPr>
                        <m:chr m:val="⃗"/>
                        <m:ctrlPr>
                          <a:rPr lang="en-US" sz="2400" b="0" i="1" dirty="0" smtClean="0">
                            <a:solidFill>
                              <a:schemeClr val="accent1"/>
                            </a:solidFill>
                            <a:latin typeface="Cambria Math" panose="02040503050406030204" pitchFamily="18" charset="0"/>
                          </a:rPr>
                        </m:ctrlPr>
                      </m:accPr>
                      <m:e>
                        <m:r>
                          <a:rPr lang="en-US" sz="2400" b="0" i="1" dirty="0" smtClean="0">
                            <a:solidFill>
                              <a:schemeClr val="accent1"/>
                            </a:solidFill>
                            <a:latin typeface="Cambria Math" charset="0"/>
                          </a:rPr>
                          <m:t>𝑥</m:t>
                        </m:r>
                      </m:e>
                    </m:acc>
                  </m:oMath>
                </a14:m>
                <a:r>
                  <a:rPr lang="en-US" sz="2400" dirty="0"/>
                  <a:t>, we can calculate all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d>
                          <m:dPr>
                            <m:ctrlPr>
                              <a:rPr lang="en-US" sz="2400" b="0" i="1" dirty="0" smtClean="0">
                                <a:solidFill>
                                  <a:schemeClr val="accent1"/>
                                </a:solidFill>
                                <a:latin typeface="Cambria Math" panose="02040503050406030204" pitchFamily="18" charset="0"/>
                              </a:rPr>
                            </m:ctrlPr>
                          </m:dPr>
                          <m:e>
                            <m:r>
                              <a:rPr lang="en-US" sz="2400" b="0" i="1" dirty="0" smtClean="0">
                                <a:solidFill>
                                  <a:schemeClr val="accent1"/>
                                </a:solidFill>
                                <a:latin typeface="Cambria Math" charset="0"/>
                              </a:rPr>
                              <m:t>ℓ</m:t>
                            </m:r>
                          </m:e>
                        </m:d>
                      </m:sup>
                    </m:sSup>
                  </m:oMath>
                </a14:m>
                <a:r>
                  <a:rPr lang="en-US" sz="2400" dirty="0"/>
                  <a:t> and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𝑠</m:t>
                            </m:r>
                          </m:e>
                        </m:acc>
                      </m:e>
                      <m:sup>
                        <m:r>
                          <a:rPr lang="en-US" sz="2400" b="0" i="1" dirty="0" smtClean="0">
                            <a:solidFill>
                              <a:schemeClr val="accent1"/>
                            </a:solidFill>
                            <a:latin typeface="Cambria Math" charset="0"/>
                          </a:rPr>
                          <m:t>(ℓ)</m:t>
                        </m:r>
                      </m:sup>
                    </m:sSup>
                  </m:oMath>
                </a14:m>
                <a:r>
                  <a:rPr lang="en-US" sz="2400" dirty="0">
                    <a:solidFill>
                      <a:schemeClr val="accent1"/>
                    </a:solidFill>
                  </a:rPr>
                  <a:t> </a:t>
                </a:r>
                <a:r>
                  <a:rPr lang="en-US" sz="2400" dirty="0"/>
                  <a:t>through forward propagation.</a:t>
                </a:r>
              </a:p>
            </p:txBody>
          </p:sp>
        </mc:Choice>
        <mc:Fallback xmlns="">
          <p:sp>
            <p:nvSpPr>
              <p:cNvPr id="6" name="Rounded Rectangle 5"/>
              <p:cNvSpPr>
                <a:spLocks noRot="1" noChangeAspect="1" noMove="1" noResize="1" noEditPoints="1" noAdjustHandles="1" noChangeArrowheads="1" noChangeShapeType="1" noTextEdit="1"/>
              </p:cNvSpPr>
              <p:nvPr/>
            </p:nvSpPr>
            <p:spPr>
              <a:xfrm>
                <a:off x="7227654" y="5243857"/>
                <a:ext cx="4555067" cy="1574800"/>
              </a:xfrm>
              <a:prstGeom prst="roundRect">
                <a:avLst/>
              </a:prstGeom>
              <a:blipFill>
                <a:blip r:embed="rId7"/>
                <a:stretch>
                  <a:fillRect r="-554" b="-158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A64618D-0E9E-8E43-8180-F488B0217028}"/>
              </a:ext>
            </a:extLst>
          </p:cNvPr>
          <p:cNvGrpSpPr/>
          <p:nvPr/>
        </p:nvGrpSpPr>
        <p:grpSpPr>
          <a:xfrm>
            <a:off x="7852707" y="3429000"/>
            <a:ext cx="2871450" cy="1770988"/>
            <a:chOff x="7179730" y="1825247"/>
            <a:chExt cx="4638348" cy="2821176"/>
          </a:xfrm>
        </p:grpSpPr>
        <p:grpSp>
          <p:nvGrpSpPr>
            <p:cNvPr id="8" name="Group 7">
              <a:extLst>
                <a:ext uri="{FF2B5EF4-FFF2-40B4-BE49-F238E27FC236}">
                  <a16:creationId xmlns:a16="http://schemas.microsoft.com/office/drawing/2014/main" id="{861D9DA4-1501-0248-84B5-7A26F51D544F}"/>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977CBD2A-9B59-8640-9E70-E2E05B84593B}"/>
                  </a:ext>
                </a:extLst>
              </p:cNvPr>
              <p:cNvPicPr>
                <a:picLocks noChangeAspect="1"/>
              </p:cNvPicPr>
              <p:nvPr/>
            </p:nvPicPr>
            <p:blipFill>
              <a:blip r:embed="rId8"/>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04BC58B6-365D-E748-9DC4-D1D833AEA455}"/>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DF067C-B1B3-2B44-A93D-FA2D3F2D1C0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03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742C-9B90-BF44-998A-7CE896085F00}"/>
              </a:ext>
            </a:extLst>
          </p:cNvPr>
          <p:cNvSpPr>
            <a:spLocks noGrp="1"/>
          </p:cNvSpPr>
          <p:nvPr>
            <p:ph type="title"/>
          </p:nvPr>
        </p:nvSpPr>
        <p:spPr/>
        <p:txBody>
          <a:bodyPr/>
          <a:lstStyle/>
          <a:p>
            <a:r>
              <a:rPr lang="en-US" dirty="0"/>
              <a:t>Strategic Classification</a:t>
            </a:r>
          </a:p>
        </p:txBody>
      </p:sp>
      <p:sp>
        <p:nvSpPr>
          <p:cNvPr id="3" name="Text Placeholder 2">
            <a:extLst>
              <a:ext uri="{FF2B5EF4-FFF2-40B4-BE49-F238E27FC236}">
                <a16:creationId xmlns:a16="http://schemas.microsoft.com/office/drawing/2014/main" id="{C0402465-6053-1642-93AF-97E8CEC585BB}"/>
              </a:ext>
            </a:extLst>
          </p:cNvPr>
          <p:cNvSpPr>
            <a:spLocks noGrp="1"/>
          </p:cNvSpPr>
          <p:nvPr>
            <p:ph type="body" idx="1"/>
          </p:nvPr>
        </p:nvSpPr>
        <p:spPr/>
        <p:txBody>
          <a:bodyPr/>
          <a:lstStyle/>
          <a:p>
            <a:r>
              <a:rPr lang="en-US" dirty="0"/>
              <a:t>Or more recently, people start to call it “performative prediction”</a:t>
            </a:r>
          </a:p>
        </p:txBody>
      </p:sp>
    </p:spTree>
    <p:extLst>
      <p:ext uri="{BB962C8B-B14F-4D97-AF65-F5344CB8AC3E}">
        <p14:creationId xmlns:p14="http://schemas.microsoft.com/office/powerpoint/2010/main" val="3322306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CE59FA-3F0B-0046-9B86-DC1D829CB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4713" y="1895182"/>
            <a:ext cx="7027636" cy="2564196"/>
          </a:xfrm>
          <a:prstGeom prst="rect">
            <a:avLst/>
          </a:prstGeom>
        </p:spPr>
      </p:pic>
      <p:sp>
        <p:nvSpPr>
          <p:cNvPr id="2" name="Title 1">
            <a:extLst>
              <a:ext uri="{FF2B5EF4-FFF2-40B4-BE49-F238E27FC236}">
                <a16:creationId xmlns:a16="http://schemas.microsoft.com/office/drawing/2014/main" id="{56769D31-88FE-A84A-A91B-ACD38C92A800}"/>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79AFACC-75ED-3949-9289-4B2A1CE82088}"/>
              </a:ext>
            </a:extLst>
          </p:cNvPr>
          <p:cNvSpPr>
            <a:spLocks noGrp="1"/>
          </p:cNvSpPr>
          <p:nvPr>
            <p:ph idx="1"/>
          </p:nvPr>
        </p:nvSpPr>
        <p:spPr>
          <a:xfrm>
            <a:off x="838200" y="1825625"/>
            <a:ext cx="11166566" cy="5267506"/>
          </a:xfrm>
        </p:spPr>
        <p:txBody>
          <a:bodyPr>
            <a:normAutofit/>
          </a:bodyPr>
          <a:lstStyle/>
          <a:p>
            <a:r>
              <a:rPr lang="en-US" dirty="0"/>
              <a:t>Standard setup of (supervised) machine learning</a:t>
            </a:r>
          </a:p>
          <a:p>
            <a:endParaRPr lang="en-US" dirty="0"/>
          </a:p>
          <a:p>
            <a:endParaRPr lang="en-US" dirty="0"/>
          </a:p>
          <a:p>
            <a:endParaRPr lang="en-US" dirty="0"/>
          </a:p>
          <a:p>
            <a:pPr marL="0" indent="0">
              <a:buNone/>
            </a:pPr>
            <a:endParaRPr lang="en-US" dirty="0"/>
          </a:p>
          <a:p>
            <a:pPr lvl="1"/>
            <a:r>
              <a:rPr lang="en-US" dirty="0"/>
              <a:t>Finding patterns from the given training datasets</a:t>
            </a:r>
          </a:p>
          <a:p>
            <a:pPr lvl="1"/>
            <a:r>
              <a:rPr lang="en-US" dirty="0"/>
              <a:t>Use the pattern to make predictions on new testing data</a:t>
            </a:r>
          </a:p>
          <a:p>
            <a:endParaRPr lang="en-US" dirty="0"/>
          </a:p>
          <a:p>
            <a:r>
              <a:rPr lang="en-US" dirty="0"/>
              <a:t>Fundamental assumption:</a:t>
            </a:r>
          </a:p>
          <a:p>
            <a:pPr lvl="1"/>
            <a:r>
              <a:rPr lang="en-US" dirty="0"/>
              <a:t>Training and testing data points are </a:t>
            </a:r>
            <a:r>
              <a:rPr lang="en-US" dirty="0" err="1"/>
              <a:t>i.i.d</a:t>
            </a:r>
            <a:r>
              <a:rPr lang="en-US" dirty="0"/>
              <a:t>. drawn from the same distribution</a:t>
            </a:r>
          </a:p>
        </p:txBody>
      </p:sp>
    </p:spTree>
    <p:extLst>
      <p:ext uri="{BB962C8B-B14F-4D97-AF65-F5344CB8AC3E}">
        <p14:creationId xmlns:p14="http://schemas.microsoft.com/office/powerpoint/2010/main" val="222821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5457-7A63-E148-9518-048038D610F5}"/>
              </a:ext>
            </a:extLst>
          </p:cNvPr>
          <p:cNvSpPr>
            <a:spLocks noGrp="1"/>
          </p:cNvSpPr>
          <p:nvPr>
            <p:ph type="title"/>
          </p:nvPr>
        </p:nvSpPr>
        <p:spPr/>
        <p:txBody>
          <a:bodyPr>
            <a:normAutofit/>
          </a:bodyPr>
          <a:lstStyle/>
          <a:p>
            <a:r>
              <a:rPr lang="en-US" dirty="0"/>
              <a:t>Social Program Eligibility </a:t>
            </a:r>
            <a:r>
              <a:rPr lang="en-US" sz="2400" dirty="0">
                <a:solidFill>
                  <a:schemeClr val="bg1">
                    <a:lumMod val="50000"/>
                  </a:schemeClr>
                </a:solidFill>
              </a:rPr>
              <a:t>[Camacho and Conover, 2012]</a:t>
            </a:r>
            <a:br>
              <a:rPr lang="en-US" dirty="0"/>
            </a:br>
            <a:endParaRPr lang="en-US" dirty="0"/>
          </a:p>
        </p:txBody>
      </p:sp>
      <p:pic>
        <p:nvPicPr>
          <p:cNvPr id="5" name="Picture 4">
            <a:extLst>
              <a:ext uri="{FF2B5EF4-FFF2-40B4-BE49-F238E27FC236}">
                <a16:creationId xmlns:a16="http://schemas.microsoft.com/office/drawing/2014/main" id="{C03F1FF3-686F-AB4F-8BDE-87E1ED27C28F}"/>
              </a:ext>
            </a:extLst>
          </p:cNvPr>
          <p:cNvPicPr>
            <a:picLocks noChangeAspect="1"/>
          </p:cNvPicPr>
          <p:nvPr/>
        </p:nvPicPr>
        <p:blipFill>
          <a:blip r:embed="rId3"/>
          <a:stretch>
            <a:fillRect/>
          </a:stretch>
        </p:blipFill>
        <p:spPr>
          <a:xfrm>
            <a:off x="1238106" y="1421613"/>
            <a:ext cx="4155739" cy="2629960"/>
          </a:xfrm>
          <a:prstGeom prst="rect">
            <a:avLst/>
          </a:prstGeom>
        </p:spPr>
      </p:pic>
      <p:pic>
        <p:nvPicPr>
          <p:cNvPr id="6" name="Picture 5">
            <a:extLst>
              <a:ext uri="{FF2B5EF4-FFF2-40B4-BE49-F238E27FC236}">
                <a16:creationId xmlns:a16="http://schemas.microsoft.com/office/drawing/2014/main" id="{6DED6FDD-55F6-0248-A1CD-D4A9777E5D66}"/>
              </a:ext>
            </a:extLst>
          </p:cNvPr>
          <p:cNvPicPr>
            <a:picLocks noChangeAspect="1"/>
          </p:cNvPicPr>
          <p:nvPr/>
        </p:nvPicPr>
        <p:blipFill>
          <a:blip r:embed="rId4"/>
          <a:stretch>
            <a:fillRect/>
          </a:stretch>
        </p:blipFill>
        <p:spPr>
          <a:xfrm>
            <a:off x="5690362" y="1351719"/>
            <a:ext cx="4235870" cy="2758242"/>
          </a:xfrm>
          <a:prstGeom prst="rect">
            <a:avLst/>
          </a:prstGeom>
        </p:spPr>
      </p:pic>
      <p:pic>
        <p:nvPicPr>
          <p:cNvPr id="7" name="Picture 6">
            <a:extLst>
              <a:ext uri="{FF2B5EF4-FFF2-40B4-BE49-F238E27FC236}">
                <a16:creationId xmlns:a16="http://schemas.microsoft.com/office/drawing/2014/main" id="{290DEECB-6211-A34D-9738-E90FE66DBA53}"/>
              </a:ext>
            </a:extLst>
          </p:cNvPr>
          <p:cNvPicPr>
            <a:picLocks noChangeAspect="1"/>
          </p:cNvPicPr>
          <p:nvPr/>
        </p:nvPicPr>
        <p:blipFill>
          <a:blip r:embed="rId5"/>
          <a:stretch>
            <a:fillRect/>
          </a:stretch>
        </p:blipFill>
        <p:spPr>
          <a:xfrm>
            <a:off x="1238105" y="4140623"/>
            <a:ext cx="4052351" cy="2681991"/>
          </a:xfrm>
          <a:prstGeom prst="rect">
            <a:avLst/>
          </a:prstGeom>
        </p:spPr>
      </p:pic>
      <p:pic>
        <p:nvPicPr>
          <p:cNvPr id="8" name="Picture 7">
            <a:extLst>
              <a:ext uri="{FF2B5EF4-FFF2-40B4-BE49-F238E27FC236}">
                <a16:creationId xmlns:a16="http://schemas.microsoft.com/office/drawing/2014/main" id="{677FB99E-C355-9A48-8609-DC5D914CF91E}"/>
              </a:ext>
            </a:extLst>
          </p:cNvPr>
          <p:cNvPicPr>
            <a:picLocks noChangeAspect="1"/>
          </p:cNvPicPr>
          <p:nvPr/>
        </p:nvPicPr>
        <p:blipFill>
          <a:blip r:embed="rId6"/>
          <a:stretch>
            <a:fillRect/>
          </a:stretch>
        </p:blipFill>
        <p:spPr>
          <a:xfrm>
            <a:off x="5690362" y="4037408"/>
            <a:ext cx="4299191" cy="2859367"/>
          </a:xfrm>
          <a:prstGeom prst="rect">
            <a:avLst/>
          </a:prstGeom>
        </p:spPr>
      </p:pic>
    </p:spTree>
    <p:extLst>
      <p:ext uri="{BB962C8B-B14F-4D97-AF65-F5344CB8AC3E}">
        <p14:creationId xmlns:p14="http://schemas.microsoft.com/office/powerpoint/2010/main" val="241514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A521-55AA-9046-BF66-E4C08174EFAE}"/>
              </a:ext>
            </a:extLst>
          </p:cNvPr>
          <p:cNvSpPr>
            <a:spLocks noGrp="1"/>
          </p:cNvSpPr>
          <p:nvPr>
            <p:ph type="title"/>
          </p:nvPr>
        </p:nvSpPr>
        <p:spPr/>
        <p:txBody>
          <a:bodyPr/>
          <a:lstStyle/>
          <a:p>
            <a:r>
              <a:rPr lang="en-US" dirty="0"/>
              <a:t>A More ML Example: Spam Filter</a:t>
            </a:r>
          </a:p>
        </p:txBody>
      </p:sp>
      <p:pic>
        <p:nvPicPr>
          <p:cNvPr id="4" name="Picture 3">
            <a:extLst>
              <a:ext uri="{FF2B5EF4-FFF2-40B4-BE49-F238E27FC236}">
                <a16:creationId xmlns:a16="http://schemas.microsoft.com/office/drawing/2014/main" id="{288C0DB3-60D7-3643-A035-E9D1BDC74C05}"/>
              </a:ext>
            </a:extLst>
          </p:cNvPr>
          <p:cNvPicPr>
            <a:picLocks noChangeAspect="1"/>
          </p:cNvPicPr>
          <p:nvPr/>
        </p:nvPicPr>
        <p:blipFill>
          <a:blip r:embed="rId2"/>
          <a:stretch>
            <a:fillRect/>
          </a:stretch>
        </p:blipFill>
        <p:spPr>
          <a:xfrm>
            <a:off x="2736087" y="1962785"/>
            <a:ext cx="5745758" cy="4351338"/>
          </a:xfrm>
          <a:prstGeom prst="rect">
            <a:avLst/>
          </a:prstGeom>
        </p:spPr>
      </p:pic>
    </p:spTree>
    <p:extLst>
      <p:ext uri="{BB962C8B-B14F-4D97-AF65-F5344CB8AC3E}">
        <p14:creationId xmlns:p14="http://schemas.microsoft.com/office/powerpoint/2010/main" val="15281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764-B98F-E543-A8FF-BFB34573E6FE}"/>
              </a:ext>
            </a:extLst>
          </p:cNvPr>
          <p:cNvSpPr>
            <a:spLocks noGrp="1"/>
          </p:cNvSpPr>
          <p:nvPr>
            <p:ph type="title"/>
          </p:nvPr>
        </p:nvSpPr>
        <p:spPr/>
        <p:txBody>
          <a:bodyPr/>
          <a:lstStyle/>
          <a:p>
            <a:r>
              <a:rPr lang="en-US" dirty="0"/>
              <a:t>A More ML Example: Spam Filter</a:t>
            </a:r>
          </a:p>
        </p:txBody>
      </p:sp>
      <p:pic>
        <p:nvPicPr>
          <p:cNvPr id="4" name="Picture 3">
            <a:extLst>
              <a:ext uri="{FF2B5EF4-FFF2-40B4-BE49-F238E27FC236}">
                <a16:creationId xmlns:a16="http://schemas.microsoft.com/office/drawing/2014/main" id="{EE118CF7-276A-C045-9275-ACDF1C9EFA3E}"/>
              </a:ext>
            </a:extLst>
          </p:cNvPr>
          <p:cNvPicPr>
            <a:picLocks noChangeAspect="1"/>
          </p:cNvPicPr>
          <p:nvPr/>
        </p:nvPicPr>
        <p:blipFill>
          <a:blip r:embed="rId2"/>
          <a:stretch>
            <a:fillRect/>
          </a:stretch>
        </p:blipFill>
        <p:spPr>
          <a:xfrm>
            <a:off x="2832030" y="1966595"/>
            <a:ext cx="5573406" cy="4446270"/>
          </a:xfrm>
          <a:prstGeom prst="rect">
            <a:avLst/>
          </a:prstGeom>
        </p:spPr>
      </p:pic>
    </p:spTree>
    <p:extLst>
      <p:ext uri="{BB962C8B-B14F-4D97-AF65-F5344CB8AC3E}">
        <p14:creationId xmlns:p14="http://schemas.microsoft.com/office/powerpoint/2010/main" val="3191054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764-B98F-E543-A8FF-BFB34573E6FE}"/>
              </a:ext>
            </a:extLst>
          </p:cNvPr>
          <p:cNvSpPr>
            <a:spLocks noGrp="1"/>
          </p:cNvSpPr>
          <p:nvPr>
            <p:ph type="title"/>
          </p:nvPr>
        </p:nvSpPr>
        <p:spPr/>
        <p:txBody>
          <a:bodyPr/>
          <a:lstStyle/>
          <a:p>
            <a:r>
              <a:rPr lang="en-US" dirty="0"/>
              <a:t>A More ML Example: Spam Filter</a:t>
            </a:r>
          </a:p>
        </p:txBody>
      </p:sp>
      <p:pic>
        <p:nvPicPr>
          <p:cNvPr id="3" name="Picture 2">
            <a:extLst>
              <a:ext uri="{FF2B5EF4-FFF2-40B4-BE49-F238E27FC236}">
                <a16:creationId xmlns:a16="http://schemas.microsoft.com/office/drawing/2014/main" id="{197ABDF9-C3C9-2441-8E3D-45CB264FFA43}"/>
              </a:ext>
            </a:extLst>
          </p:cNvPr>
          <p:cNvPicPr>
            <a:picLocks noChangeAspect="1"/>
          </p:cNvPicPr>
          <p:nvPr/>
        </p:nvPicPr>
        <p:blipFill>
          <a:blip r:embed="rId2"/>
          <a:stretch>
            <a:fillRect/>
          </a:stretch>
        </p:blipFill>
        <p:spPr>
          <a:xfrm>
            <a:off x="2868930" y="1948751"/>
            <a:ext cx="5565429" cy="4257739"/>
          </a:xfrm>
          <a:prstGeom prst="rect">
            <a:avLst/>
          </a:prstGeom>
        </p:spPr>
      </p:pic>
    </p:spTree>
    <p:extLst>
      <p:ext uri="{BB962C8B-B14F-4D97-AF65-F5344CB8AC3E}">
        <p14:creationId xmlns:p14="http://schemas.microsoft.com/office/powerpoint/2010/main" val="4181384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C7AEB01-4B75-5741-84AC-4F4B956669BC}"/>
              </a:ext>
            </a:extLst>
          </p:cNvPr>
          <p:cNvSpPr txBox="1">
            <a:spLocks/>
          </p:cNvSpPr>
          <p:nvPr/>
        </p:nvSpPr>
        <p:spPr>
          <a:xfrm>
            <a:off x="1845258" y="2647946"/>
            <a:ext cx="9403437" cy="2389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US" sz="3600" dirty="0"/>
              <a:t>Goodhart’s law: </a:t>
            </a:r>
          </a:p>
          <a:p>
            <a:pPr marL="0" indent="0">
              <a:lnSpc>
                <a:spcPct val="100000"/>
              </a:lnSpc>
              <a:spcBef>
                <a:spcPts val="0"/>
              </a:spcBef>
              <a:buFont typeface="Arial"/>
              <a:buNone/>
            </a:pPr>
            <a:r>
              <a:rPr lang="en-US" sz="3600" dirty="0"/>
              <a:t>“If a measure becomes the public’s goal, </a:t>
            </a:r>
            <a:br>
              <a:rPr lang="en-US" sz="3600" dirty="0"/>
            </a:br>
            <a:r>
              <a:rPr lang="en-US" sz="3600" dirty="0"/>
              <a:t>it is no longer a good measure.”</a:t>
            </a:r>
          </a:p>
          <a:p>
            <a:pPr marL="0" indent="0">
              <a:lnSpc>
                <a:spcPct val="100000"/>
              </a:lnSpc>
              <a:spcBef>
                <a:spcPts val="0"/>
              </a:spcBef>
              <a:buFontTx/>
              <a:buNone/>
              <a:defRPr/>
            </a:pPr>
            <a:endParaRPr lang="en-US" sz="3600" dirty="0"/>
          </a:p>
        </p:txBody>
      </p:sp>
    </p:spTree>
    <p:extLst>
      <p:ext uri="{BB962C8B-B14F-4D97-AF65-F5344CB8AC3E}">
        <p14:creationId xmlns:p14="http://schemas.microsoft.com/office/powerpoint/2010/main" val="1135839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llege Admission Factors - YouTube">
            <a:extLst>
              <a:ext uri="{FF2B5EF4-FFF2-40B4-BE49-F238E27FC236}">
                <a16:creationId xmlns:a16="http://schemas.microsoft.com/office/drawing/2014/main" id="{EAE58773-A129-5346-8002-C68A2253D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429350"/>
            <a:ext cx="4846320" cy="2726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World University Rankings explained | Times Higher Education (THE)">
            <a:extLst>
              <a:ext uri="{FF2B5EF4-FFF2-40B4-BE49-F238E27FC236}">
                <a16:creationId xmlns:a16="http://schemas.microsoft.com/office/drawing/2014/main" id="{9C025C84-FC6E-ED4B-86A7-2E9CB0742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713" y="811983"/>
            <a:ext cx="6976287" cy="5234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216F53-5DE1-6F40-8D55-15DBAE6DA64D}"/>
              </a:ext>
            </a:extLst>
          </p:cNvPr>
          <p:cNvPicPr>
            <a:picLocks noChangeAspect="1"/>
          </p:cNvPicPr>
          <p:nvPr/>
        </p:nvPicPr>
        <p:blipFill>
          <a:blip r:embed="rId4"/>
          <a:stretch>
            <a:fillRect/>
          </a:stretch>
        </p:blipFill>
        <p:spPr>
          <a:xfrm>
            <a:off x="901369" y="4014293"/>
            <a:ext cx="3195983" cy="2414357"/>
          </a:xfrm>
          <a:prstGeom prst="rect">
            <a:avLst/>
          </a:prstGeom>
        </p:spPr>
      </p:pic>
    </p:spTree>
    <p:extLst>
      <p:ext uri="{BB962C8B-B14F-4D97-AF65-F5344CB8AC3E}">
        <p14:creationId xmlns:p14="http://schemas.microsoft.com/office/powerpoint/2010/main" val="19313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9B19-8F0D-3E46-AFAA-D4470F5AE015}"/>
              </a:ext>
            </a:extLst>
          </p:cNvPr>
          <p:cNvSpPr>
            <a:spLocks noGrp="1"/>
          </p:cNvSpPr>
          <p:nvPr>
            <p:ph type="title"/>
          </p:nvPr>
        </p:nvSpPr>
        <p:spPr/>
        <p:txBody>
          <a:bodyPr/>
          <a:lstStyle/>
          <a:p>
            <a:r>
              <a:rPr lang="en-US" dirty="0"/>
              <a:t>Strategic Classification</a:t>
            </a:r>
          </a:p>
        </p:txBody>
      </p:sp>
      <p:pic>
        <p:nvPicPr>
          <p:cNvPr id="5" name="Picture 4">
            <a:extLst>
              <a:ext uri="{FF2B5EF4-FFF2-40B4-BE49-F238E27FC236}">
                <a16:creationId xmlns:a16="http://schemas.microsoft.com/office/drawing/2014/main" id="{812E12FA-89D9-1343-A815-81BEFE0A33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09142" y="2140779"/>
            <a:ext cx="8274245" cy="3019050"/>
          </a:xfrm>
          <a:prstGeom prst="rect">
            <a:avLst/>
          </a:prstGeom>
        </p:spPr>
      </p:pic>
      <p:pic>
        <p:nvPicPr>
          <p:cNvPr id="6" name="Picture 5">
            <a:extLst>
              <a:ext uri="{FF2B5EF4-FFF2-40B4-BE49-F238E27FC236}">
                <a16:creationId xmlns:a16="http://schemas.microsoft.com/office/drawing/2014/main" id="{D9FE62D1-2F91-EB4B-B350-5D711EBC0B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4905" y="2335056"/>
            <a:ext cx="1728025" cy="2666807"/>
          </a:xfrm>
          <a:prstGeom prst="rect">
            <a:avLst/>
          </a:prstGeom>
        </p:spPr>
      </p:pic>
      <p:sp>
        <p:nvSpPr>
          <p:cNvPr id="7" name="Curved Down Arrow 6">
            <a:extLst>
              <a:ext uri="{FF2B5EF4-FFF2-40B4-BE49-F238E27FC236}">
                <a16:creationId xmlns:a16="http://schemas.microsoft.com/office/drawing/2014/main" id="{5190BE8C-6E01-9949-A89B-7A34879A3914}"/>
              </a:ext>
            </a:extLst>
          </p:cNvPr>
          <p:cNvSpPr/>
          <p:nvPr/>
        </p:nvSpPr>
        <p:spPr>
          <a:xfrm rot="10800000">
            <a:off x="2158917" y="5209021"/>
            <a:ext cx="8006372" cy="874419"/>
          </a:xfrm>
          <a:prstGeom prst="curvedDownArrow">
            <a:avLst>
              <a:gd name="adj1" fmla="val 25000"/>
              <a:gd name="adj2" fmla="val 47026"/>
              <a:gd name="adj3" fmla="val 22798"/>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7392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a:t>Testing</a:t>
            </a:r>
            <a:endParaRPr lang="en-US" sz="3200" dirty="0"/>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dirty="0"/>
              <a:t>Feedback</a:t>
            </a:r>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087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Learn NN From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Given </a:t>
                </a:r>
                <a14:m>
                  <m:oMath xmlns:m="http://schemas.openxmlformats.org/officeDocument/2006/math">
                    <m:r>
                      <a:rPr lang="en-US" i="1" smtClean="0">
                        <a:solidFill>
                          <a:schemeClr val="accent1"/>
                        </a:solidFill>
                        <a:latin typeface="Cambria Math" charset="0"/>
                      </a:rPr>
                      <m:t>𝐷</m:t>
                    </m:r>
                  </m:oMath>
                </a14:m>
                <a:r>
                  <a:rPr lang="en-US" dirty="0"/>
                  <a:t>, how to learn the weights </a:t>
                </a:r>
                <a14:m>
                  <m:oMath xmlns:m="http://schemas.openxmlformats.org/officeDocument/2006/math">
                    <m:r>
                      <a:rPr lang="en-US" i="1" dirty="0" smtClean="0">
                        <a:solidFill>
                          <a:schemeClr val="accent1"/>
                        </a:solidFill>
                        <a:latin typeface="Cambria Math" charset="0"/>
                      </a:rPr>
                      <m:t>𝑊</m:t>
                    </m:r>
                    <m:r>
                      <a:rPr lang="en-US" b="0" i="1" dirty="0" smtClean="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a:t>
                </a:r>
              </a:p>
              <a:p>
                <a:endParaRPr lang="en-US" sz="1200" dirty="0"/>
              </a:p>
              <a:p>
                <a:r>
                  <a:rPr lang="en-US" dirty="0"/>
                  <a:t>Intuition: Minimize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𝑖𝑛</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f>
                      <m:fPr>
                        <m:ctrlPr>
                          <a:rPr lang="bg-BG" b="0" i="1" smtClean="0">
                            <a:solidFill>
                              <a:schemeClr val="accent1"/>
                            </a:solidFill>
                            <a:latin typeface="Cambria Math" panose="02040503050406030204" pitchFamily="18" charset="0"/>
                          </a:rPr>
                        </m:ctrlPr>
                      </m:fPr>
                      <m:num>
                        <m:r>
                          <a:rPr lang="en-US" b="0" i="1" smtClean="0">
                            <a:solidFill>
                              <a:schemeClr val="accent1"/>
                            </a:solidFill>
                            <a:latin typeface="Cambria Math" charset="0"/>
                          </a:rPr>
                          <m:t>1</m:t>
                        </m:r>
                      </m:num>
                      <m:den>
                        <m:r>
                          <a:rPr lang="en-US" b="0" i="1" smtClean="0">
                            <a:solidFill>
                              <a:schemeClr val="accent1"/>
                            </a:solidFill>
                            <a:latin typeface="Cambria Math" charset="0"/>
                          </a:rPr>
                          <m:t>𝑁</m:t>
                        </m:r>
                      </m:den>
                    </m:f>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𝑛</m:t>
                        </m:r>
                        <m:r>
                          <a:rPr lang="en-US" b="0" i="1" smtClean="0">
                            <a:solidFill>
                              <a:schemeClr val="accent1"/>
                            </a:solidFill>
                            <a:latin typeface="Cambria Math" charset="0"/>
                          </a:rPr>
                          <m:t>=1</m:t>
                        </m:r>
                      </m:sub>
                      <m:sup>
                        <m:r>
                          <a:rPr lang="en-US" b="0" i="1" smtClean="0">
                            <a:solidFill>
                              <a:schemeClr val="accent1"/>
                            </a:solidFill>
                            <a:latin typeface="Cambria Math" charset="0"/>
                          </a:rPr>
                          <m:t>𝑁</m:t>
                        </m:r>
                      </m:sup>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𝑒</m:t>
                            </m:r>
                          </m:e>
                          <m:sub>
                            <m:r>
                              <a:rPr lang="en-US" b="0" i="1" smtClean="0">
                                <a:solidFill>
                                  <a:schemeClr val="accent1"/>
                                </a:solidFill>
                                <a:latin typeface="Cambria Math" charset="0"/>
                              </a:rPr>
                              <m:t>𝑛</m:t>
                            </m:r>
                          </m:sub>
                        </m:sSub>
                        <m:r>
                          <a:rPr lang="en-US" b="0" i="1" smtClean="0">
                            <a:solidFill>
                              <a:schemeClr val="accent1"/>
                            </a:solidFill>
                            <a:latin typeface="Cambria Math" charset="0"/>
                          </a:rPr>
                          <m:t>(</m:t>
                        </m:r>
                        <m:r>
                          <a:rPr lang="en-US" b="0" i="1" smtClean="0">
                            <a:solidFill>
                              <a:schemeClr val="accent1"/>
                            </a:solidFill>
                            <a:latin typeface="Cambria Math" charset="0"/>
                          </a:rPr>
                          <m:t>𝑊</m:t>
                        </m:r>
                        <m:r>
                          <a:rPr lang="en-US" b="0" i="1" smtClean="0">
                            <a:solidFill>
                              <a:schemeClr val="accent1"/>
                            </a:solidFill>
                            <a:latin typeface="Cambria Math" charset="0"/>
                          </a:rPr>
                          <m:t>)</m:t>
                        </m:r>
                      </m:e>
                    </m:nary>
                  </m:oMath>
                </a14:m>
                <a:endParaRPr lang="en-US" i="1" dirty="0"/>
              </a:p>
              <a:p>
                <a:r>
                  <a:rPr lang="en-US" dirty="0"/>
                  <a:t>How?</a:t>
                </a:r>
              </a:p>
              <a:p>
                <a:pPr lvl="1"/>
                <a:r>
                  <a:rPr lang="en-US" dirty="0"/>
                  <a:t>Gradient descent: </a:t>
                </a:r>
                <a14:m>
                  <m:oMath xmlns:m="http://schemas.openxmlformats.org/officeDocument/2006/math">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r>
                          <a:rPr lang="en-US" b="0" i="1" smtClean="0">
                            <a:solidFill>
                              <a:schemeClr val="accent1"/>
                            </a:solidFill>
                            <a:latin typeface="Cambria Math" charset="0"/>
                          </a:rPr>
                          <m:t>+1</m:t>
                        </m:r>
                      </m:e>
                    </m:d>
                    <m:r>
                      <a:rPr lang="en-US" b="0" i="1" smtClean="0">
                        <a:solidFill>
                          <a:schemeClr val="accent1"/>
                        </a:solidFill>
                        <a:latin typeface="Cambria Math" charset="0"/>
                      </a:rPr>
                      <m:t>←</m:t>
                    </m:r>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e>
                    </m:d>
                    <m:r>
                      <a:rPr lang="en-US" b="0" i="1" smtClean="0">
                        <a:solidFill>
                          <a:schemeClr val="accent1"/>
                        </a:solidFill>
                        <a:latin typeface="Cambria Math" charset="0"/>
                      </a:rPr>
                      <m:t>−</m:t>
                    </m:r>
                    <m:r>
                      <a:rPr lang="en-US" b="0" i="1" smtClean="0">
                        <a:solidFill>
                          <a:schemeClr val="accent1"/>
                        </a:solidFill>
                        <a:latin typeface="Cambria Math" charset="0"/>
                      </a:rPr>
                      <m:t>𝜂</m:t>
                    </m:r>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m:t>
                        </m:r>
                      </m:e>
                      <m:sub>
                        <m:r>
                          <a:rPr lang="en-US" b="0" i="1" smtClean="0">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𝐸</m:t>
                        </m:r>
                      </m:e>
                      <m:sub>
                        <m:r>
                          <a:rPr lang="en-US" b="0" i="1" smtClean="0">
                            <a:solidFill>
                              <a:srgbClr val="C00000"/>
                            </a:solidFill>
                            <a:latin typeface="Cambria Math" charset="0"/>
                            <a:ea typeface="Cambria Math" charset="0"/>
                            <a:cs typeface="Cambria Math" charset="0"/>
                          </a:rPr>
                          <m:t>𝑖𝑛</m:t>
                        </m:r>
                      </m:sub>
                    </m:sSub>
                    <m:r>
                      <a:rPr lang="en-US" b="0" i="1" smtClean="0">
                        <a:solidFill>
                          <a:srgbClr val="C00000"/>
                        </a:solidFill>
                        <a:latin typeface="Cambria Math" charset="0"/>
                        <a:ea typeface="Cambria Math" charset="0"/>
                        <a:cs typeface="Cambria Math" charset="0"/>
                      </a:rPr>
                      <m:t>(</m:t>
                    </m:r>
                    <m:r>
                      <a:rPr lang="en-US" b="0" i="1" smtClean="0">
                        <a:solidFill>
                          <a:srgbClr val="C00000"/>
                        </a:solidFill>
                        <a:latin typeface="Cambria Math" charset="0"/>
                        <a:ea typeface="Cambria Math" charset="0"/>
                        <a:cs typeface="Cambria Math" charset="0"/>
                      </a:rPr>
                      <m:t>𝑊</m:t>
                    </m:r>
                    <m:r>
                      <a:rPr lang="en-US" b="0" i="1" smtClean="0">
                        <a:solidFill>
                          <a:srgbClr val="C00000"/>
                        </a:solidFill>
                        <a:latin typeface="Cambria Math" charset="0"/>
                        <a:ea typeface="Cambria Math" charset="0"/>
                        <a:cs typeface="Cambria Math" charset="0"/>
                      </a:rPr>
                      <m:t>)</m:t>
                    </m:r>
                  </m:oMath>
                </a14:m>
                <a:endParaRPr lang="en-US" dirty="0">
                  <a:solidFill>
                    <a:srgbClr val="C00000"/>
                  </a:solidFill>
                </a:endParaRPr>
              </a:p>
              <a:p>
                <a:pPr lvl="1"/>
                <a:r>
                  <a:rPr lang="en-US" dirty="0"/>
                  <a:t>Stochastic  gradient descent </a:t>
                </a:r>
                <a14:m>
                  <m:oMath xmlns:m="http://schemas.openxmlformats.org/officeDocument/2006/math">
                    <m:r>
                      <a:rPr lang="en-US" i="1" smtClean="0">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r>
                          <a:rPr lang="en-US" i="1">
                            <a:solidFill>
                              <a:schemeClr val="accent1"/>
                            </a:solidFill>
                            <a:latin typeface="Cambria Math" charset="0"/>
                          </a:rPr>
                          <m:t>+1</m:t>
                        </m:r>
                      </m:e>
                    </m:d>
                    <m:r>
                      <a:rPr lang="en-US" i="1">
                        <a:solidFill>
                          <a:schemeClr val="accent1"/>
                        </a:solidFill>
                        <a:latin typeface="Cambria Math" charset="0"/>
                      </a:rPr>
                      <m:t>←</m:t>
                    </m:r>
                    <m:r>
                      <a:rPr lang="en-US" i="1">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r>
                      <a:rPr lang="en-US" i="1">
                        <a:solidFill>
                          <a:schemeClr val="accent1"/>
                        </a:solidFill>
                        <a:latin typeface="Cambria Math" charset="0"/>
                      </a:rPr>
                      <m:t>−</m:t>
                    </m:r>
                    <m:r>
                      <a:rPr lang="en-US" i="1">
                        <a:solidFill>
                          <a:schemeClr val="accent1"/>
                        </a:solidFill>
                        <a:latin typeface="Cambria Math" charset="0"/>
                      </a:rPr>
                      <m:t>𝜂</m:t>
                    </m:r>
                    <m:sSub>
                      <m:sSubPr>
                        <m:ctrlPr>
                          <a:rPr lang="en-US" i="1" smtClean="0">
                            <a:solidFill>
                              <a:srgbClr val="C00000"/>
                            </a:solidFill>
                            <a:latin typeface="Cambria Math" panose="02040503050406030204" pitchFamily="18" charset="0"/>
                            <a:ea typeface="Cambria Math" charset="0"/>
                            <a:cs typeface="Cambria Math" charset="0"/>
                          </a:rPr>
                        </m:ctrlPr>
                      </m:sSubPr>
                      <m:e>
                        <m:r>
                          <a:rPr lang="en-US" i="1">
                            <a:solidFill>
                              <a:srgbClr val="C00000"/>
                            </a:solidFill>
                            <a:latin typeface="Cambria Math" charset="0"/>
                            <a:ea typeface="Cambria Math" charset="0"/>
                            <a:cs typeface="Cambria Math" charset="0"/>
                          </a:rPr>
                          <m:t>𝛻</m:t>
                        </m:r>
                      </m:e>
                      <m:sub>
                        <m:r>
                          <a:rPr lang="en-US" i="1">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𝑒</m:t>
                        </m:r>
                      </m:e>
                      <m:sub>
                        <m:r>
                          <a:rPr lang="en-US" b="0" i="1" smtClean="0">
                            <a:solidFill>
                              <a:srgbClr val="C00000"/>
                            </a:solidFill>
                            <a:latin typeface="Cambria Math" charset="0"/>
                            <a:ea typeface="Cambria Math" charset="0"/>
                            <a:cs typeface="Cambria Math" charset="0"/>
                          </a:rPr>
                          <m:t>𝑛</m:t>
                        </m:r>
                      </m:sub>
                    </m:sSub>
                    <m:r>
                      <a:rPr lang="en-US" i="1">
                        <a:solidFill>
                          <a:srgbClr val="C00000"/>
                        </a:solidFill>
                        <a:latin typeface="Cambria Math" charset="0"/>
                        <a:ea typeface="Cambria Math" charset="0"/>
                        <a:cs typeface="Cambria Math" charset="0"/>
                      </a:rPr>
                      <m:t>(</m:t>
                    </m:r>
                    <m:r>
                      <a:rPr lang="en-US" i="1">
                        <a:solidFill>
                          <a:srgbClr val="C00000"/>
                        </a:solidFill>
                        <a:latin typeface="Cambria Math" charset="0"/>
                        <a:ea typeface="Cambria Math" charset="0"/>
                        <a:cs typeface="Cambria Math" charset="0"/>
                      </a:rPr>
                      <m:t>𝑊</m:t>
                    </m:r>
                    <m:r>
                      <a:rPr lang="en-US" i="1">
                        <a:solidFill>
                          <a:srgbClr val="C00000"/>
                        </a:solidFill>
                        <a:latin typeface="Cambria Math" charset="0"/>
                        <a:ea typeface="Cambria Math" charset="0"/>
                        <a:cs typeface="Cambria Math" charset="0"/>
                      </a:rPr>
                      <m:t>)</m:t>
                    </m:r>
                  </m:oMath>
                </a14:m>
                <a:endParaRPr lang="en-US" dirty="0"/>
              </a:p>
              <a:p>
                <a:endParaRPr lang="en-US" dirty="0"/>
              </a:p>
              <a:p>
                <a:r>
                  <a:rPr lang="en-US" dirty="0"/>
                  <a:t>Key step: we need to be able to evaluate the gradient</a:t>
                </a:r>
                <a:r>
                  <a:rPr lang="mr-IN" dirty="0"/>
                  <a:t>…</a:t>
                </a:r>
                <a:endParaRPr lang="en-US" dirty="0"/>
              </a:p>
              <a:p>
                <a:pPr lvl="1"/>
                <a:r>
                  <a:rPr lang="en-US" dirty="0"/>
                  <a:t>Not trivial given the network structure</a:t>
                </a:r>
              </a:p>
              <a:p>
                <a:pPr lvl="1"/>
                <a:r>
                  <a:rPr lang="en-US" dirty="0">
                    <a:solidFill>
                      <a:srgbClr val="C00000"/>
                    </a:solidFill>
                  </a:rPr>
                  <a:t>Backpropagation </a:t>
                </a:r>
                <a:r>
                  <a:rPr lang="en-US" dirty="0"/>
                  <a:t>is an algorithmic procedure to calculate the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121008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3FE7-455E-3C46-8AEA-7F75AD95E161}"/>
              </a:ext>
            </a:extLst>
          </p:cNvPr>
          <p:cNvSpPr>
            <a:spLocks noGrp="1"/>
          </p:cNvSpPr>
          <p:nvPr>
            <p:ph type="title"/>
          </p:nvPr>
        </p:nvSpPr>
        <p:spPr/>
        <p:txBody>
          <a:bodyPr/>
          <a:lstStyle/>
          <a:p>
            <a:r>
              <a:rPr lang="en-US" dirty="0"/>
              <a:t>A Quick Flashback to RBF</a:t>
            </a:r>
          </a:p>
        </p:txBody>
      </p:sp>
      <p:sp>
        <p:nvSpPr>
          <p:cNvPr id="3" name="Text Placeholder 2">
            <a:extLst>
              <a:ext uri="{FF2B5EF4-FFF2-40B4-BE49-F238E27FC236}">
                <a16:creationId xmlns:a16="http://schemas.microsoft.com/office/drawing/2014/main" id="{E6C4189B-7A10-2447-A3CE-7DC806689D9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413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RBF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a:xfrm>
                <a:off x="838200" y="1825625"/>
                <a:ext cx="10515600" cy="4667250"/>
              </a:xfrm>
            </p:spPr>
            <p:txBody>
              <a:bodyPr>
                <a:normAutofit lnSpcReduction="10000"/>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endParaRPr lang="en-US" dirty="0"/>
              </a:p>
              <a:p>
                <a:r>
                  <a:rPr lang="en-US" dirty="0"/>
                  <a:t>Connection to linear models</a:t>
                </a:r>
              </a:p>
              <a:p>
                <a:pPr lvl="1"/>
                <a:r>
                  <a:rPr lang="en-US" dirty="0"/>
                  <a:t>Parametric RBF is essentially linear model with nonlinear transformation</a:t>
                </a:r>
              </a:p>
              <a:p>
                <a:endParaRPr lang="en-US" dirty="0"/>
              </a:p>
              <a:p>
                <a:r>
                  <a:rPr lang="en-US" dirty="0"/>
                  <a:t>Connection to nearest neighbor</a:t>
                </a:r>
              </a:p>
              <a:p>
                <a:pPr lvl="1"/>
                <a:r>
                  <a:rPr lang="en-US" dirty="0"/>
                  <a:t>Radial Basis Function is defined by “similarity</a:t>
                </a:r>
              </a:p>
              <a:p>
                <a:pPr lvl="1"/>
                <a:r>
                  <a:rPr lang="en-US" dirty="0"/>
                  <a:t>A prediction for a point is based on the “similarity” of the points to be predicted and other points</a:t>
                </a:r>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12737"/>
                </a:stretch>
              </a:blipFill>
            </p:spPr>
            <p:txBody>
              <a:bodyPr/>
              <a:lstStyle/>
              <a:p>
                <a:r>
                  <a:rPr lang="en-US">
                    <a:noFill/>
                  </a:rPr>
                  <a:t> </a:t>
                </a:r>
              </a:p>
            </p:txBody>
          </p:sp>
        </mc:Fallback>
      </mc:AlternateContent>
    </p:spTree>
    <p:extLst>
      <p:ext uri="{BB962C8B-B14F-4D97-AF65-F5344CB8AC3E}">
        <p14:creationId xmlns:p14="http://schemas.microsoft.com/office/powerpoint/2010/main" val="3582132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More Discussion on RBF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p:txBody>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r>
                  <a:rPr lang="en-US" dirty="0"/>
                  <a:t>Connection to SVM</a:t>
                </a:r>
              </a:p>
              <a:p>
                <a:pPr lvl="1"/>
                <a:r>
                  <a:rPr lang="en-US" sz="2800" dirty="0"/>
                  <a:t>Gaussian RBF Kernel: </a:t>
                </a:r>
                <a14:m>
                  <m:oMath xmlns:m="http://schemas.openxmlformats.org/officeDocument/2006/math">
                    <m:r>
                      <a:rPr lang="en-US" sz="2800" i="1" smtClean="0">
                        <a:solidFill>
                          <a:schemeClr val="accent1"/>
                        </a:solidFill>
                        <a:latin typeface="Cambria Math" charset="0"/>
                      </a:rPr>
                      <m:t>𝑔</m:t>
                    </m:r>
                    <m:d>
                      <m:dPr>
                        <m:ctrlPr>
                          <a:rPr lang="en-US" sz="2800" i="1">
                            <a:solidFill>
                              <a:schemeClr val="accent1"/>
                            </a:solidFill>
                            <a:latin typeface="Cambria Math" panose="02040503050406030204" pitchFamily="18" charset="0"/>
                          </a:rPr>
                        </m:ctrlPr>
                      </m:dPr>
                      <m:e>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e>
                    </m:d>
                    <m:r>
                      <a:rPr lang="en-US" sz="2800" i="1">
                        <a:solidFill>
                          <a:schemeClr val="accent1"/>
                        </a:solidFill>
                        <a:latin typeface="Cambria Math" charset="0"/>
                      </a:rPr>
                      <m:t>=</m:t>
                    </m:r>
                    <m:r>
                      <a:rPr lang="en-US" sz="2800" i="1">
                        <a:solidFill>
                          <a:schemeClr val="accent1"/>
                        </a:solidFill>
                        <a:latin typeface="Cambria Math" charset="0"/>
                      </a:rPr>
                      <m:t>𝑠𝑖𝑔𝑛</m:t>
                    </m:r>
                    <m:d>
                      <m:dPr>
                        <m:ctrlPr>
                          <a:rPr lang="en-US" sz="2800" i="1">
                            <a:solidFill>
                              <a:schemeClr val="accent1"/>
                            </a:solidFill>
                            <a:latin typeface="Cambria Math" panose="02040503050406030204" pitchFamily="18" charset="0"/>
                          </a:rPr>
                        </m:ctrlPr>
                      </m:dPr>
                      <m:e>
                        <m:nary>
                          <m:naryPr>
                            <m:chr m:val="∑"/>
                            <m:limLoc m:val="subSup"/>
                            <m:supHide m:val="on"/>
                            <m:ctrlPr>
                              <a:rPr lang="en-US" sz="2800" i="1">
                                <a:solidFill>
                                  <a:schemeClr val="accent1"/>
                                </a:solidFill>
                                <a:latin typeface="Cambria Math" panose="02040503050406030204" pitchFamily="18" charset="0"/>
                              </a:rPr>
                            </m:ctrlPr>
                          </m:naryPr>
                          <m:sub>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charset="0"/>
                                  </a:rPr>
                                  <m:t>𝛼</m:t>
                                </m:r>
                              </m:e>
                              <m:sub>
                                <m:r>
                                  <a:rPr lang="en-US" sz="2800" i="1">
                                    <a:solidFill>
                                      <a:schemeClr val="accent2"/>
                                    </a:solidFill>
                                    <a:latin typeface="Cambria Math" charset="0"/>
                                  </a:rPr>
                                  <m:t>𝑛</m:t>
                                </m:r>
                              </m:sub>
                              <m:sup>
                                <m:r>
                                  <a:rPr lang="en-US" sz="2800" i="1">
                                    <a:solidFill>
                                      <a:schemeClr val="accent2"/>
                                    </a:solidFill>
                                    <a:latin typeface="Cambria Math" charset="0"/>
                                  </a:rPr>
                                  <m:t>∗</m:t>
                                </m:r>
                              </m:sup>
                            </m:sSubSup>
                            <m:r>
                              <a:rPr lang="en-US" sz="2800" i="1">
                                <a:solidFill>
                                  <a:schemeClr val="accent2"/>
                                </a:solidFill>
                                <a:latin typeface="Cambria Math" charset="0"/>
                              </a:rPr>
                              <m:t>&gt;0</m:t>
                            </m:r>
                          </m:sub>
                          <m:sup/>
                          <m:e>
                            <m:sSubSup>
                              <m:sSubSupPr>
                                <m:ctrlPr>
                                  <a:rPr lang="en-US" sz="2800" i="1">
                                    <a:solidFill>
                                      <a:schemeClr val="accent1"/>
                                    </a:solidFill>
                                    <a:latin typeface="Cambria Math" panose="02040503050406030204" pitchFamily="18" charset="0"/>
                                  </a:rPr>
                                </m:ctrlPr>
                              </m:sSubSupPr>
                              <m:e>
                                <m:r>
                                  <a:rPr lang="en-US" sz="2800" i="1">
                                    <a:solidFill>
                                      <a:schemeClr val="accent1"/>
                                    </a:solidFill>
                                    <a:latin typeface="Cambria Math" charset="0"/>
                                  </a:rPr>
                                  <m:t>𝛼</m:t>
                                </m:r>
                              </m:e>
                              <m:sub>
                                <m:r>
                                  <a:rPr lang="en-US" sz="2800" i="1">
                                    <a:solidFill>
                                      <a:schemeClr val="accent1"/>
                                    </a:solidFill>
                                    <a:latin typeface="Cambria Math" charset="0"/>
                                  </a:rPr>
                                  <m:t>𝑛</m:t>
                                </m:r>
                              </m:sub>
                              <m:sup>
                                <m:r>
                                  <a:rPr lang="en-US" sz="2800" i="1">
                                    <a:solidFill>
                                      <a:schemeClr val="accent1"/>
                                    </a:solidFill>
                                    <a:latin typeface="Cambria Math" charset="0"/>
                                  </a:rPr>
                                  <m:t>∗</m:t>
                                </m:r>
                              </m:sup>
                            </m:sSubSup>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charset="0"/>
                                  </a:rPr>
                                  <m:t>𝑦</m:t>
                                </m:r>
                              </m:e>
                              <m:sub>
                                <m:r>
                                  <a:rPr lang="en-US" sz="2800" i="1">
                                    <a:solidFill>
                                      <a:schemeClr val="accent1"/>
                                    </a:solidFill>
                                    <a:latin typeface="Cambria Math" charset="0"/>
                                  </a:rPr>
                                  <m:t>𝑛</m:t>
                                </m:r>
                              </m:sub>
                            </m:sSub>
                            <m:r>
                              <a:rPr lang="en-US" sz="2800" i="1">
                                <a:solidFill>
                                  <a:schemeClr val="accent1"/>
                                </a:solidFill>
                                <a:latin typeface="Cambria Math" charset="0"/>
                              </a:rPr>
                              <m:t>𝐾</m:t>
                            </m:r>
                            <m:r>
                              <a:rPr lang="en-US" sz="2800">
                                <a:solidFill>
                                  <a:schemeClr val="accent1"/>
                                </a:solidFill>
                                <a:latin typeface="Cambria Math" charset="0"/>
                              </a:rPr>
                              <m:t>(</m:t>
                            </m:r>
                            <m:sSub>
                              <m:sSubPr>
                                <m:ctrlPr>
                                  <a:rPr lang="en-US" sz="2800" i="1">
                                    <a:solidFill>
                                      <a:schemeClr val="accent1"/>
                                    </a:solidFill>
                                    <a:latin typeface="Cambria Math" panose="02040503050406030204" pitchFamily="18" charset="0"/>
                                  </a:rPr>
                                </m:ctrlPr>
                              </m:sSubPr>
                              <m:e>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e>
                              <m:sub>
                                <m:r>
                                  <a:rPr lang="en-US" sz="2800" i="1">
                                    <a:solidFill>
                                      <a:schemeClr val="accent1"/>
                                    </a:solidFill>
                                    <a:latin typeface="Cambria Math" charset="0"/>
                                  </a:rPr>
                                  <m:t>𝑛</m:t>
                                </m:r>
                              </m:sub>
                            </m:sSub>
                            <m:r>
                              <a:rPr lang="en-US" sz="2800" i="1">
                                <a:solidFill>
                                  <a:schemeClr val="accent1"/>
                                </a:solidFill>
                                <a:latin typeface="Cambria Math" charset="0"/>
                              </a:rPr>
                              <m:t>,</m:t>
                            </m:r>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r>
                              <a:rPr lang="en-US" sz="2800" i="1">
                                <a:solidFill>
                                  <a:schemeClr val="accent1"/>
                                </a:solidFill>
                                <a:latin typeface="Cambria Math" charset="0"/>
                              </a:rPr>
                              <m:t>)</m:t>
                            </m:r>
                          </m:e>
                        </m:nary>
                        <m:r>
                          <a:rPr lang="en-US" sz="2800" i="1">
                            <a:solidFill>
                              <a:schemeClr val="accent1"/>
                            </a:solidFill>
                            <a:latin typeface="Cambria Math" charset="0"/>
                          </a:rPr>
                          <m:t>+</m:t>
                        </m:r>
                        <m:sSup>
                          <m:sSupPr>
                            <m:ctrlPr>
                              <a:rPr lang="en-US" sz="2800" i="1">
                                <a:solidFill>
                                  <a:schemeClr val="accent1"/>
                                </a:solidFill>
                                <a:latin typeface="Cambria Math" panose="02040503050406030204" pitchFamily="18" charset="0"/>
                              </a:rPr>
                            </m:ctrlPr>
                          </m:sSupPr>
                          <m:e>
                            <m:r>
                              <a:rPr lang="en-US" sz="2800" i="1">
                                <a:solidFill>
                                  <a:schemeClr val="accent1"/>
                                </a:solidFill>
                                <a:latin typeface="Cambria Math" charset="0"/>
                              </a:rPr>
                              <m:t>𝑏</m:t>
                            </m:r>
                          </m:e>
                          <m:sup>
                            <m:r>
                              <a:rPr lang="en-US" sz="2800" i="1">
                                <a:solidFill>
                                  <a:schemeClr val="accent1"/>
                                </a:solidFill>
                                <a:latin typeface="Cambria Math" charset="0"/>
                              </a:rPr>
                              <m:t>∗</m:t>
                            </m:r>
                          </m:sup>
                        </m:sSup>
                        <m:r>
                          <a:rPr lang="en-US" sz="2800" i="1">
                            <a:solidFill>
                              <a:schemeClr val="accent1"/>
                            </a:solidFill>
                            <a:latin typeface="Cambria Math" panose="02040503050406030204" pitchFamily="18" charset="0"/>
                          </a:rPr>
                          <m:t>))</m:t>
                        </m:r>
                      </m:e>
                    </m:d>
                  </m:oMath>
                </a14:m>
                <a:endParaRPr lang="en-US" sz="2800" i="1" dirty="0">
                  <a:solidFill>
                    <a:schemeClr val="accent1"/>
                  </a:solidFill>
                  <a:latin typeface="Cambria Math" panose="02040503050406030204" pitchFamily="18" charset="0"/>
                </a:endParaRPr>
              </a:p>
              <a:p>
                <a:pPr lvl="1"/>
                <a:r>
                  <a:rPr lang="en-US" sz="2800" dirty="0"/>
                  <a:t>Use </a:t>
                </a:r>
                <a:r>
                  <a:rPr lang="en-US" sz="2800" dirty="0">
                    <a:solidFill>
                      <a:schemeClr val="accent2"/>
                    </a:solidFill>
                  </a:rPr>
                  <a:t>c</a:t>
                </a:r>
                <a:r>
                  <a:rPr lang="en-US" sz="2400" dirty="0">
                    <a:solidFill>
                      <a:schemeClr val="accent2"/>
                    </a:solidFill>
                  </a:rPr>
                  <a:t>luster centers </a:t>
                </a:r>
                <a:r>
                  <a:rPr lang="en-US" sz="2400" dirty="0"/>
                  <a:t>or </a:t>
                </a:r>
                <a:r>
                  <a:rPr lang="en-US" sz="2400" dirty="0">
                    <a:solidFill>
                      <a:schemeClr val="accent2"/>
                    </a:solidFill>
                  </a:rPr>
                  <a:t>support vectors </a:t>
                </a:r>
                <a:r>
                  <a:rPr lang="en-US" sz="2400" dirty="0"/>
                  <a:t>to characterize a hypothesis</a:t>
                </a:r>
              </a:p>
              <a:p>
                <a:pPr lvl="1"/>
                <a:endParaRPr lang="en-US" dirty="0"/>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blipFill>
                <a:blip r:embed="rId3"/>
                <a:stretch>
                  <a:fillRect l="-1086" t="-136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D91DAF3-93C0-D647-B0DE-4FC2391FB5F3}"/>
              </a:ext>
            </a:extLst>
          </p:cNvPr>
          <p:cNvPicPr>
            <a:picLocks noChangeAspect="1"/>
          </p:cNvPicPr>
          <p:nvPr/>
        </p:nvPicPr>
        <p:blipFill>
          <a:blip r:embed="rId4"/>
          <a:stretch>
            <a:fillRect/>
          </a:stretch>
        </p:blipFill>
        <p:spPr>
          <a:xfrm>
            <a:off x="2899832" y="4599782"/>
            <a:ext cx="2667000" cy="2146300"/>
          </a:xfrm>
          <a:prstGeom prst="rect">
            <a:avLst/>
          </a:prstGeom>
          <a:ln>
            <a:solidFill>
              <a:schemeClr val="tx1"/>
            </a:solidFill>
          </a:ln>
        </p:spPr>
      </p:pic>
      <p:pic>
        <p:nvPicPr>
          <p:cNvPr id="5" name="Picture 4">
            <a:extLst>
              <a:ext uri="{FF2B5EF4-FFF2-40B4-BE49-F238E27FC236}">
                <a16:creationId xmlns:a16="http://schemas.microsoft.com/office/drawing/2014/main" id="{534A58D1-3786-E142-A5EC-3CBD2A6FDA92}"/>
              </a:ext>
            </a:extLst>
          </p:cNvPr>
          <p:cNvPicPr>
            <a:picLocks noChangeAspect="1"/>
          </p:cNvPicPr>
          <p:nvPr/>
        </p:nvPicPr>
        <p:blipFill>
          <a:blip r:embed="rId5"/>
          <a:stretch>
            <a:fillRect/>
          </a:stretch>
        </p:blipFill>
        <p:spPr>
          <a:xfrm>
            <a:off x="7120466" y="4602164"/>
            <a:ext cx="2679700" cy="2184400"/>
          </a:xfrm>
          <a:prstGeom prst="rect">
            <a:avLst/>
          </a:prstGeom>
          <a:ln>
            <a:solidFill>
              <a:schemeClr val="tx1"/>
            </a:solidFill>
          </a:ln>
        </p:spPr>
      </p:pic>
      <p:sp>
        <p:nvSpPr>
          <p:cNvPr id="6" name="TextBox 5">
            <a:extLst>
              <a:ext uri="{FF2B5EF4-FFF2-40B4-BE49-F238E27FC236}">
                <a16:creationId xmlns:a16="http://schemas.microsoft.com/office/drawing/2014/main" id="{56678BCA-C217-714A-A17B-939E51D7086D}"/>
              </a:ext>
            </a:extLst>
          </p:cNvPr>
          <p:cNvSpPr txBox="1"/>
          <p:nvPr/>
        </p:nvSpPr>
        <p:spPr>
          <a:xfrm>
            <a:off x="1862667" y="5584360"/>
            <a:ext cx="819455" cy="584775"/>
          </a:xfrm>
          <a:prstGeom prst="rect">
            <a:avLst/>
          </a:prstGeom>
          <a:noFill/>
        </p:spPr>
        <p:txBody>
          <a:bodyPr wrap="none" rtlCol="0">
            <a:spAutoFit/>
          </a:bodyPr>
          <a:lstStyle/>
          <a:p>
            <a:r>
              <a:rPr lang="en-US" sz="3200" dirty="0"/>
              <a:t>RBF</a:t>
            </a:r>
          </a:p>
        </p:txBody>
      </p:sp>
      <p:sp>
        <p:nvSpPr>
          <p:cNvPr id="7" name="TextBox 6">
            <a:extLst>
              <a:ext uri="{FF2B5EF4-FFF2-40B4-BE49-F238E27FC236}">
                <a16:creationId xmlns:a16="http://schemas.microsoft.com/office/drawing/2014/main" id="{46FC7C32-B473-E445-94EE-27170BAB01AC}"/>
              </a:ext>
            </a:extLst>
          </p:cNvPr>
          <p:cNvSpPr txBox="1"/>
          <p:nvPr/>
        </p:nvSpPr>
        <p:spPr>
          <a:xfrm>
            <a:off x="6096000" y="5380544"/>
            <a:ext cx="954492" cy="584775"/>
          </a:xfrm>
          <a:prstGeom prst="rect">
            <a:avLst/>
          </a:prstGeom>
          <a:noFill/>
        </p:spPr>
        <p:txBody>
          <a:bodyPr wrap="none" rtlCol="0">
            <a:spAutoFit/>
          </a:bodyPr>
          <a:lstStyle/>
          <a:p>
            <a:r>
              <a:rPr lang="en-US" sz="3200" dirty="0"/>
              <a:t>SVM</a:t>
            </a:r>
          </a:p>
        </p:txBody>
      </p:sp>
    </p:spTree>
    <p:extLst>
      <p:ext uri="{BB962C8B-B14F-4D97-AF65-F5344CB8AC3E}">
        <p14:creationId xmlns:p14="http://schemas.microsoft.com/office/powerpoint/2010/main" val="1086314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More Discussion on RBF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p:txBody>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r>
                  <a:rPr lang="en-US" dirty="0"/>
                  <a:t>Connection to Neural Network</a:t>
                </a:r>
              </a:p>
              <a:p>
                <a:pPr lvl="1"/>
                <a:r>
                  <a:rPr lang="en-US" sz="2800" dirty="0"/>
                  <a:t>RBF can be graphically presented:</a:t>
                </a:r>
              </a:p>
              <a:p>
                <a:pPr lvl="1"/>
                <a:r>
                  <a:rPr lang="en-US" sz="2800" dirty="0">
                    <a:solidFill>
                      <a:schemeClr val="bg1">
                        <a:lumMod val="50000"/>
                      </a:schemeClr>
                    </a:solidFill>
                  </a:rPr>
                  <a:t>(Similar to SVM, it’s a single-hidden layer NN)</a:t>
                </a:r>
                <a:endParaRPr lang="en-US" sz="2400" dirty="0">
                  <a:solidFill>
                    <a:schemeClr val="bg1">
                      <a:lumMod val="50000"/>
                    </a:schemeClr>
                  </a:solidFill>
                </a:endParaRPr>
              </a:p>
              <a:p>
                <a:pPr lvl="1"/>
                <a:endParaRPr lang="en-US" dirty="0"/>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blipFill>
                <a:blip r:embed="rId3"/>
                <a:stretch>
                  <a:fillRect l="-1086" t="-1366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8904C01-983B-9745-8D9C-310AB45AE5D0}"/>
              </a:ext>
            </a:extLst>
          </p:cNvPr>
          <p:cNvPicPr>
            <a:picLocks noChangeAspect="1"/>
          </p:cNvPicPr>
          <p:nvPr/>
        </p:nvPicPr>
        <p:blipFill>
          <a:blip r:embed="rId4"/>
          <a:stretch>
            <a:fillRect/>
          </a:stretch>
        </p:blipFill>
        <p:spPr>
          <a:xfrm>
            <a:off x="8214785" y="3244012"/>
            <a:ext cx="3742842" cy="3248863"/>
          </a:xfrm>
          <a:prstGeom prst="rect">
            <a:avLst/>
          </a:prstGeom>
        </p:spPr>
      </p:pic>
    </p:spTree>
    <p:extLst>
      <p:ext uri="{BB962C8B-B14F-4D97-AF65-F5344CB8AC3E}">
        <p14:creationId xmlns:p14="http://schemas.microsoft.com/office/powerpoint/2010/main" val="29238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Compute the Gradient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m:t>
                        </m:r>
                      </m:e>
                      <m:sub>
                        <m:r>
                          <a:rPr lang="en-US" i="1">
                            <a:latin typeface="Cambria Math" charset="0"/>
                            <a:ea typeface="Cambria Math" charset="0"/>
                            <a:cs typeface="Cambria Math" charset="0"/>
                          </a:rPr>
                          <m:t>𝑊</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𝑒</m:t>
                        </m:r>
                      </m:e>
                      <m:sub>
                        <m:r>
                          <a:rPr lang="en-US" i="1">
                            <a:latin typeface="Cambria Math" charset="0"/>
                            <a:ea typeface="Cambria Math" charset="0"/>
                            <a:cs typeface="Cambria Math" charset="0"/>
                          </a:rPr>
                          <m:t>𝑛</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𝑊</m:t>
                    </m:r>
                    <m:r>
                      <a:rPr lang="en-US" i="1">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353800" cy="5590645"/>
              </a:xfrm>
            </p:spPr>
            <p:txBody>
              <a:bodyPr>
                <a:normAutofit lnSpcReduction="10000"/>
              </a:bodyPr>
              <a:lstStyle/>
              <a:p>
                <a:pPr marL="228600" lvl="1">
                  <a:spcBef>
                    <a:spcPts val="1000"/>
                  </a:spcBef>
                </a:pPr>
                <a:r>
                  <a:rPr lang="en-US" dirty="0"/>
                  <a:t>Applying chain rule</a:t>
                </a:r>
                <a:br>
                  <a:rPr lang="en-US" dirty="0">
                    <a:solidFill>
                      <a:schemeClr val="accent1"/>
                    </a:solidFill>
                  </a:rPr>
                </a:br>
                <a:r>
                  <a:rPr lang="en-US" dirty="0">
                    <a:solidFill>
                      <a:schemeClr val="accent1"/>
                    </a:solidFill>
                  </a:rPr>
                  <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f>
                      <m:fPr>
                        <m:ctrlPr>
                          <a:rPr lang="bg-BG" i="1" smtClean="0">
                            <a:solidFill>
                              <a:srgbClr val="00B050"/>
                            </a:solidFill>
                            <a:latin typeface="Cambria Math" panose="02040503050406030204" pitchFamily="18" charset="0"/>
                          </a:rPr>
                        </m:ctrlPr>
                      </m:fPr>
                      <m:num>
                        <m:r>
                          <a:rPr lang="en-US" i="1">
                            <a:solidFill>
                              <a:srgbClr val="00B050"/>
                            </a:solidFill>
                            <a:latin typeface="Cambria Math"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𝑒</m:t>
                            </m:r>
                          </m:e>
                          <m:sub>
                            <m:r>
                              <a:rPr lang="en-US" i="1">
                                <a:solidFill>
                                  <a:srgbClr val="00B050"/>
                                </a:solidFill>
                                <a:latin typeface="Cambria Math" charset="0"/>
                              </a:rPr>
                              <m:t>𝑛</m:t>
                            </m:r>
                          </m:sub>
                        </m:sSub>
                        <m:r>
                          <a:rPr lang="en-US" i="1">
                            <a:solidFill>
                              <a:srgbClr val="00B050"/>
                            </a:solidFill>
                            <a:latin typeface="Cambria Math" charset="0"/>
                          </a:rPr>
                          <m:t>(</m:t>
                        </m:r>
                        <m:r>
                          <a:rPr lang="en-US" i="1">
                            <a:solidFill>
                              <a:srgbClr val="00B050"/>
                            </a:solidFill>
                            <a:latin typeface="Cambria Math" charset="0"/>
                          </a:rPr>
                          <m:t>𝑊</m:t>
                        </m:r>
                        <m:r>
                          <a:rPr lang="en-US" i="1">
                            <a:solidFill>
                              <a:srgbClr val="00B050"/>
                            </a:solidFill>
                            <a:latin typeface="Cambria Math" charset="0"/>
                          </a:rPr>
                          <m:t>)</m:t>
                        </m:r>
                      </m:num>
                      <m:den>
                        <m:r>
                          <a:rPr lang="en-US" i="1">
                            <a:solidFill>
                              <a:srgbClr val="00B050"/>
                            </a:solidFill>
                            <a:latin typeface="Cambria Math" charset="0"/>
                          </a:rPr>
                          <m:t>𝜕</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charset="0"/>
                              </a:rPr>
                              <m:t>𝑠</m:t>
                            </m:r>
                          </m:e>
                          <m:sub>
                            <m:r>
                              <a:rPr lang="en-US" i="1">
                                <a:solidFill>
                                  <a:srgbClr val="00B050"/>
                                </a:solidFill>
                                <a:latin typeface="Cambria Math" charset="0"/>
                              </a:rPr>
                              <m:t>𝑗</m:t>
                            </m:r>
                          </m:sub>
                          <m:sup>
                            <m:r>
                              <a:rPr lang="en-US" i="1">
                                <a:solidFill>
                                  <a:srgbClr val="00B050"/>
                                </a:solidFill>
                                <a:latin typeface="Cambria Math" charset="0"/>
                              </a:rPr>
                              <m:t>(ℓ)</m:t>
                            </m:r>
                          </m:sup>
                        </m:sSubSup>
                      </m:den>
                    </m:f>
                  </m:oMath>
                </a14:m>
                <a:r>
                  <a:rPr lang="bg-BG" dirty="0">
                    <a:solidFill>
                      <a:schemeClr val="accent1"/>
                    </a:solidFill>
                  </a:rPr>
                  <a:t> </a:t>
                </a:r>
                <a14:m>
                  <m:oMath xmlns:m="http://schemas.openxmlformats.org/officeDocument/2006/math">
                    <m:f>
                      <m:fPr>
                        <m:ctrlPr>
                          <a:rPr lang="bg-BG" i="1" smtClean="0">
                            <a:solidFill>
                              <a:schemeClr val="accent2"/>
                            </a:solidFill>
                            <a:latin typeface="Cambria Math" panose="02040503050406030204" pitchFamily="18" charset="0"/>
                          </a:rPr>
                        </m:ctrlPr>
                      </m:fPr>
                      <m:num>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𝑠</m:t>
                            </m:r>
                          </m:e>
                          <m:sub>
                            <m:r>
                              <a:rPr lang="en-US" i="1">
                                <a:solidFill>
                                  <a:schemeClr val="accent2"/>
                                </a:solidFill>
                                <a:latin typeface="Cambria Math" charset="0"/>
                              </a:rPr>
                              <m:t>𝑗</m:t>
                            </m:r>
                          </m:sub>
                          <m:sup>
                            <m:r>
                              <a:rPr lang="en-US" i="1">
                                <a:solidFill>
                                  <a:schemeClr val="accent2"/>
                                </a:solidFill>
                                <a:latin typeface="Cambria Math" charset="0"/>
                              </a:rPr>
                              <m:t>(ℓ)</m:t>
                            </m:r>
                          </m:sup>
                        </m:sSubSup>
                      </m:num>
                      <m:den>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𝑤</m:t>
                            </m:r>
                          </m:e>
                          <m:sub>
                            <m:r>
                              <a:rPr lang="en-US" i="1">
                                <a:solidFill>
                                  <a:schemeClr val="accent2"/>
                                </a:solidFill>
                                <a:latin typeface="Cambria Math" charset="0"/>
                              </a:rPr>
                              <m:t>𝑖</m:t>
                            </m:r>
                            <m:r>
                              <a:rPr lang="en-US" i="1">
                                <a:solidFill>
                                  <a:schemeClr val="accent2"/>
                                </a:solidFill>
                                <a:latin typeface="Cambria Math" charset="0"/>
                              </a:rPr>
                              <m:t>,</m:t>
                            </m:r>
                            <m:r>
                              <a:rPr lang="en-US" i="1">
                                <a:solidFill>
                                  <a:schemeClr val="accent2"/>
                                </a:solidFill>
                                <a:latin typeface="Cambria Math" charset="0"/>
                              </a:rPr>
                              <m:t>𝑗</m:t>
                            </m:r>
                          </m:sub>
                          <m:sup>
                            <m:d>
                              <m:dPr>
                                <m:ctrlPr>
                                  <a:rPr lang="en-US" i="1">
                                    <a:solidFill>
                                      <a:schemeClr val="accent2"/>
                                    </a:solidFill>
                                    <a:latin typeface="Cambria Math" panose="02040503050406030204" pitchFamily="18" charset="0"/>
                                  </a:rPr>
                                </m:ctrlPr>
                              </m:dPr>
                              <m:e>
                                <m:r>
                                  <a:rPr lang="en-US" i="1">
                                    <a:solidFill>
                                      <a:schemeClr val="accent2"/>
                                    </a:solidFill>
                                    <a:latin typeface="Cambria Math" charset="0"/>
                                  </a:rPr>
                                  <m:t>ℓ</m:t>
                                </m:r>
                              </m:e>
                            </m:d>
                          </m:sup>
                        </m:sSubSup>
                      </m:den>
                    </m:f>
                    <m:r>
                      <a:rPr lang="en-US" b="0" i="1" smtClean="0">
                        <a:solidFill>
                          <a:schemeClr val="tx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endParaRPr lang="en-US" dirty="0">
                  <a:solidFill>
                    <a:schemeClr val="accent1"/>
                  </a:solidFill>
                </a:endParaRPr>
              </a:p>
              <a:p>
                <a:pPr marL="228600" lvl="1">
                  <a:spcBef>
                    <a:spcPts val="1000"/>
                  </a:spcBef>
                </a:pPr>
                <a:endParaRPr lang="en-US" dirty="0"/>
              </a:p>
              <a:p>
                <a:pPr marL="228600" lvl="1">
                  <a:spcBef>
                    <a:spcPts val="1000"/>
                  </a:spcBef>
                </a:pPr>
                <a:r>
                  <a:rPr lang="en-US" dirty="0"/>
                  <a:t>Calculating </a:t>
                </a:r>
                <a14:m>
                  <m:oMath xmlns:m="http://schemas.openxmlformats.org/officeDocument/2006/math">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oMath>
                </a14:m>
                <a:r>
                  <a:rPr lang="en-US" i="1" dirty="0">
                    <a:solidFill>
                      <a:schemeClr val="accent1"/>
                    </a:solidFill>
                    <a:latin typeface="Cambria Math" charset="0"/>
                  </a:rPr>
                  <a:t>  </a:t>
                </a:r>
                <a:r>
                  <a:rPr lang="en-US" dirty="0">
                    <a:solidFill>
                      <a:schemeClr val="bg1">
                        <a:lumMod val="50000"/>
                      </a:schemeClr>
                    </a:solidFill>
                    <a:latin typeface="Calibri" panose="020F0502020204030204" pitchFamily="34" charset="0"/>
                    <a:cs typeface="Calibri" panose="020F0502020204030204" pitchFamily="34" charset="0"/>
                  </a:rPr>
                  <a:t>(Using dynamic programming idea)</a:t>
                </a:r>
              </a:p>
              <a:p>
                <a:pPr marL="685800" lvl="2">
                  <a:spcBef>
                    <a:spcPts val="1000"/>
                  </a:spcBef>
                </a:pPr>
                <a:r>
                  <a:rPr lang="en-US" sz="2400" dirty="0"/>
                  <a:t>Boundary conditions</a:t>
                </a:r>
              </a:p>
              <a:p>
                <a:pPr marL="1143000" lvl="3">
                  <a:spcBef>
                    <a:spcPts val="1000"/>
                  </a:spcBef>
                </a:pPr>
                <a:r>
                  <a:rPr lang="en-US" sz="2400" dirty="0"/>
                  <a:t>The output layer (assume regression)</a:t>
                </a:r>
              </a:p>
              <a:p>
                <a:pPr marL="1600200" lvl="4">
                  <a:spcBef>
                    <a:spcPts val="1000"/>
                  </a:spcBef>
                </a:pP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1</m:t>
                        </m:r>
                      </m:sub>
                      <m:sup>
                        <m:r>
                          <a:rPr lang="en-US" sz="2400" i="1">
                            <a:solidFill>
                              <a:schemeClr val="accent1"/>
                            </a:solidFill>
                            <a:latin typeface="Cambria Math" charset="0"/>
                          </a:rPr>
                          <m:t>(</m:t>
                        </m:r>
                        <m:r>
                          <a:rPr lang="en-US" sz="2400" i="1">
                            <a:solidFill>
                              <a:schemeClr val="accent1"/>
                            </a:solidFill>
                            <a:latin typeface="Cambria Math" charset="0"/>
                          </a:rPr>
                          <m:t>𝐿</m:t>
                        </m:r>
                        <m:r>
                          <a:rPr lang="en-US" sz="2400" i="1">
                            <a:solidFill>
                              <a:schemeClr val="accent1"/>
                            </a:solidFill>
                            <a:latin typeface="Cambria Math" charset="0"/>
                          </a:rPr>
                          <m:t>)</m:t>
                        </m:r>
                      </m:sup>
                    </m:sSubSup>
                    <m:r>
                      <a:rPr lang="en-US" sz="2400" i="1">
                        <a:solidFill>
                          <a:schemeClr val="accent1"/>
                        </a:solidFill>
                        <a:latin typeface="Cambria Math" charset="0"/>
                      </a:rPr>
                      <m:t>=2</m:t>
                    </m:r>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1</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𝐿</m:t>
                                </m:r>
                              </m:e>
                            </m:d>
                          </m:sup>
                        </m:sSubSup>
                        <m:r>
                          <a:rPr lang="en-US" sz="2400" i="1">
                            <a:solidFill>
                              <a:schemeClr val="accent1"/>
                            </a:solidFill>
                            <a:latin typeface="Cambria Math" charset="0"/>
                          </a:rPr>
                          <m:t>−</m:t>
                        </m:r>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charset="0"/>
                              </a:rPr>
                              <m:t>𝑦</m:t>
                            </m:r>
                          </m:e>
                          <m:sub>
                            <m:r>
                              <a:rPr lang="en-US" sz="2400" i="1">
                                <a:solidFill>
                                  <a:schemeClr val="accent1"/>
                                </a:solidFill>
                                <a:latin typeface="Cambria Math" charset="0"/>
                              </a:rPr>
                              <m:t>𝑛</m:t>
                            </m:r>
                          </m:sub>
                        </m:sSub>
                      </m:e>
                    </m:d>
                  </m:oMath>
                </a14:m>
                <a:r>
                  <a:rPr lang="en-US" sz="2400" dirty="0"/>
                  <a:t>  </a:t>
                </a:r>
                <a:r>
                  <a:rPr lang="en-US" sz="2400" dirty="0">
                    <a:solidFill>
                      <a:schemeClr val="bg1">
                        <a:lumMod val="75000"/>
                      </a:schemeClr>
                    </a:solidFill>
                  </a:rPr>
                  <a:t>(generalizable to other differentiable error)</a:t>
                </a:r>
              </a:p>
              <a:p>
                <a:pPr marL="685800" lvl="2">
                  <a:spcBef>
                    <a:spcPts val="1000"/>
                  </a:spcBef>
                </a:pPr>
                <a:r>
                  <a:rPr lang="en-US" sz="2400" dirty="0"/>
                  <a:t>Backward recursive formulation</a:t>
                </a:r>
              </a:p>
              <a:p>
                <a:pPr marL="1143000" lvl="3">
                  <a:spcBef>
                    <a:spcPts val="1000"/>
                  </a:spcBef>
                </a:pPr>
                <a14:m>
                  <m:oMath xmlns:m="http://schemas.openxmlformats.org/officeDocument/2006/math">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r>
                      <a:rPr lang="en-US" sz="2400" i="1" smtClean="0">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f>
                          <m:fPr>
                            <m:ctrlPr>
                              <a:rPr lang="bg-BG" sz="2400" i="1" smtClean="0">
                                <a:solidFill>
                                  <a:srgbClr val="00B050"/>
                                </a:solidFill>
                                <a:latin typeface="Cambria Math" panose="02040503050406030204" pitchFamily="18" charset="0"/>
                              </a:rPr>
                            </m:ctrlPr>
                          </m:fPr>
                          <m:num>
                            <m:r>
                              <a:rPr lang="en-US" sz="2400" i="1">
                                <a:solidFill>
                                  <a:srgbClr val="00B050"/>
                                </a:solidFill>
                                <a:latin typeface="Cambria Math"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charset="0"/>
                                  </a:rPr>
                                  <m:t>𝑒</m:t>
                                </m:r>
                              </m:e>
                              <m:sub>
                                <m:r>
                                  <a:rPr lang="en-US" sz="2400" i="1">
                                    <a:solidFill>
                                      <a:srgbClr val="00B050"/>
                                    </a:solidFill>
                                    <a:latin typeface="Cambria Math" charset="0"/>
                                  </a:rPr>
                                  <m:t>𝑛</m:t>
                                </m:r>
                              </m:sub>
                            </m:sSub>
                            <m:r>
                              <a:rPr lang="en-US" sz="2400" i="1">
                                <a:solidFill>
                                  <a:srgbClr val="00B050"/>
                                </a:solidFill>
                                <a:latin typeface="Cambria Math" charset="0"/>
                              </a:rPr>
                              <m:t>(</m:t>
                            </m:r>
                            <m:r>
                              <a:rPr lang="en-US" sz="2400" i="1">
                                <a:solidFill>
                                  <a:srgbClr val="00B050"/>
                                </a:solidFill>
                                <a:latin typeface="Cambria Math" charset="0"/>
                              </a:rPr>
                              <m:t>𝑊</m:t>
                            </m:r>
                            <m:r>
                              <a:rPr lang="en-US" sz="2400" i="1">
                                <a:solidFill>
                                  <a:srgbClr val="00B050"/>
                                </a:solidFill>
                                <a:latin typeface="Cambria Math" charset="0"/>
                              </a:rPr>
                              <m:t>)</m:t>
                            </m:r>
                          </m:num>
                          <m:den>
                            <m:r>
                              <a:rPr lang="en-US" sz="2400" i="1">
                                <a:solidFill>
                                  <a:srgbClr val="00B050"/>
                                </a:solidFill>
                                <a:latin typeface="Cambria Math" charset="0"/>
                              </a:rPr>
                              <m:t>𝜕</m:t>
                            </m:r>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𝑠</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e>
                    </m:nary>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𝜃</m:t>
                            </m:r>
                          </m:e>
                          <m:sup>
                            <m:r>
                              <a:rPr lang="en-US" sz="2400" i="1">
                                <a:solidFill>
                                  <a:schemeClr val="accent1"/>
                                </a:solidFill>
                                <a:latin typeface="Cambria Math" charset="0"/>
                              </a:rPr>
                              <m:t>′</m:t>
                            </m:r>
                          </m:sup>
                        </m:sSup>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ℓ</m:t>
                                    </m:r>
                                  </m:e>
                                </m:d>
                              </m:sup>
                            </m:sSubSup>
                          </m:e>
                        </m:d>
                      </m:e>
                    </m:nary>
                  </m:oMath>
                </a14:m>
                <a:r>
                  <a:rPr lang="en-US" sz="2400" dirty="0">
                    <a:solidFill>
                      <a:schemeClr val="accent1"/>
                    </a:solidFill>
                  </a:rPr>
                  <a:t>  </a:t>
                </a:r>
              </a:p>
              <a:p>
                <a:pPr marL="685800" lvl="2">
                  <a:spcBef>
                    <a:spcPts val="1000"/>
                  </a:spcBef>
                </a:pPr>
                <a:r>
                  <a:rPr lang="en-US" sz="2400" dirty="0"/>
                  <a:t>Backward propagation</a:t>
                </a:r>
                <a:br>
                  <a:rPr lang="en-US" dirty="0"/>
                </a:br>
                <a:endParaRPr lang="en-US" sz="1400"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353800" cy="5590645"/>
              </a:xfrm>
              <a:blipFill>
                <a:blip r:embed="rId3"/>
                <a:stretch>
                  <a:fillRect l="-782" t="-181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326986" y="1480918"/>
            <a:ext cx="2582500" cy="1254726"/>
          </a:xfrm>
          <a:prstGeom prst="rect">
            <a:avLst/>
          </a:prstGeom>
        </p:spPr>
      </p:pic>
      <p:sp>
        <p:nvSpPr>
          <p:cNvPr id="5" name="Content Placeholder 2"/>
          <p:cNvSpPr txBox="1">
            <a:spLocks/>
          </p:cNvSpPr>
          <p:nvPr/>
        </p:nvSpPr>
        <p:spPr>
          <a:xfrm>
            <a:off x="5801751" y="3975641"/>
            <a:ext cx="5382066" cy="1550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spcBef>
                <a:spcPts val="1000"/>
              </a:spcBef>
            </a:pPr>
            <a:endParaRPr lang="en-US" sz="2800" dirty="0"/>
          </a:p>
        </p:txBody>
      </p:sp>
      <p:pic>
        <p:nvPicPr>
          <p:cNvPr id="6" name="Picture 5"/>
          <p:cNvPicPr>
            <a:picLocks noChangeAspect="1"/>
          </p:cNvPicPr>
          <p:nvPr/>
        </p:nvPicPr>
        <p:blipFill>
          <a:blip r:embed="rId5"/>
          <a:stretch>
            <a:fillRect/>
          </a:stretch>
        </p:blipFill>
        <p:spPr>
          <a:xfrm>
            <a:off x="12951340" y="1480917"/>
            <a:ext cx="2295622" cy="2559595"/>
          </a:xfrm>
          <a:prstGeom prst="rect">
            <a:avLst/>
          </a:prstGeom>
        </p:spPr>
      </p:pic>
      <p:grpSp>
        <p:nvGrpSpPr>
          <p:cNvPr id="7" name="Group 6">
            <a:extLst>
              <a:ext uri="{FF2B5EF4-FFF2-40B4-BE49-F238E27FC236}">
                <a16:creationId xmlns:a16="http://schemas.microsoft.com/office/drawing/2014/main" id="{24D7379A-7E48-0549-969C-E349354061C4}"/>
              </a:ext>
            </a:extLst>
          </p:cNvPr>
          <p:cNvGrpSpPr/>
          <p:nvPr/>
        </p:nvGrpSpPr>
        <p:grpSpPr>
          <a:xfrm>
            <a:off x="8280997" y="2488288"/>
            <a:ext cx="3334150" cy="2056362"/>
            <a:chOff x="7179730" y="1825247"/>
            <a:chExt cx="4638348" cy="2821176"/>
          </a:xfrm>
        </p:grpSpPr>
        <p:grpSp>
          <p:nvGrpSpPr>
            <p:cNvPr id="8" name="Group 7">
              <a:extLst>
                <a:ext uri="{FF2B5EF4-FFF2-40B4-BE49-F238E27FC236}">
                  <a16:creationId xmlns:a16="http://schemas.microsoft.com/office/drawing/2014/main" id="{CBF0B58B-F700-C04A-9B55-5D1E9E12AB9D}"/>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BECC8E14-277F-5547-8C58-8043E1BBBC6B}"/>
                  </a:ext>
                </a:extLst>
              </p:cNvPr>
              <p:cNvPicPr>
                <a:picLocks noChangeAspect="1"/>
              </p:cNvPicPr>
              <p:nvPr/>
            </p:nvPicPr>
            <p:blipFill>
              <a:blip r:embed="rId6"/>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63FC41FA-0343-0143-A0CF-1F0196177E38}"/>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DE151E0-AAB0-FF4E-B84F-26303E553A8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3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Recall that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b="0" i="1" smtClean="0">
                        <a:solidFill>
                          <a:schemeClr val="accent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r>
                  <a:rPr lang="en-US" dirty="0">
                    <a:solidFill>
                      <a:schemeClr val="accent1"/>
                    </a:solidFill>
                  </a:rPr>
                  <a:t> </a:t>
                </a:r>
              </a:p>
              <a:p>
                <a:r>
                  <a:rPr lang="en-US" dirty="0"/>
                  <a:t>Backpropagation Algorithm</a:t>
                </a:r>
              </a:p>
              <a:p>
                <a:pPr lvl="1"/>
                <a:r>
                  <a:rPr lang="en-US" dirty="0"/>
                  <a:t>Initialize </a:t>
                </a:r>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r>
                      <a:rPr lang="en-US" b="0" i="1" smtClean="0">
                        <a:latin typeface="Cambria Math" charset="0"/>
                      </a:rPr>
                      <m:t> </m:t>
                    </m:r>
                  </m:oMath>
                </a14:m>
                <a:r>
                  <a:rPr lang="en-US" dirty="0"/>
                  <a:t>randomly</a:t>
                </a:r>
              </a:p>
              <a:p>
                <a:pPr lvl="1"/>
                <a:r>
                  <a:rPr lang="en-US" dirty="0"/>
                  <a:t>For </a:t>
                </a:r>
                <a14:m>
                  <m:oMath xmlns:m="http://schemas.openxmlformats.org/officeDocument/2006/math">
                    <m:r>
                      <a:rPr lang="en-US" b="0" i="1" smtClean="0">
                        <a:solidFill>
                          <a:schemeClr val="accent1"/>
                        </a:solidFill>
                        <a:latin typeface="Cambria Math" charset="0"/>
                      </a:rPr>
                      <m:t>𝑡</m:t>
                    </m:r>
                    <m:r>
                      <a:rPr lang="en-US" b="0" i="1" smtClean="0">
                        <a:solidFill>
                          <a:schemeClr val="accent1"/>
                        </a:solidFill>
                        <a:latin typeface="Cambria Math" charset="0"/>
                      </a:rPr>
                      <m:t>=1</m:t>
                    </m:r>
                  </m:oMath>
                </a14:m>
                <a:r>
                  <a:rPr lang="en-US" dirty="0"/>
                  <a:t> to </a:t>
                </a:r>
                <a14:m>
                  <m:oMath xmlns:m="http://schemas.openxmlformats.org/officeDocument/2006/math">
                    <m:r>
                      <a:rPr lang="en-US" b="0" i="1" smtClean="0">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b="0" i="1" smtClean="0">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𝑠</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charset="0"/>
                          </a:rPr>
                          <m:t>𝛿</m:t>
                        </m:r>
                      </m:e>
                      <m:sub>
                        <m:r>
                          <a:rPr lang="en-US" sz="2400" b="0" i="1" smtClean="0">
                            <a:solidFill>
                              <a:srgbClr val="00B050"/>
                            </a:solidFill>
                            <a:latin typeface="Cambria Math" charset="0"/>
                          </a:rPr>
                          <m:t>𝑗</m:t>
                        </m:r>
                      </m:sub>
                      <m:sup>
                        <m:r>
                          <a:rPr lang="en-US" sz="2400" b="0" i="1" smtClean="0">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𝜂</m:t>
                    </m:r>
                    <m:sSubSup>
                      <m:sSubSupPr>
                        <m:ctrlPr>
                          <a:rPr lang="en-US" sz="2400" b="0" i="1" smtClean="0">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(ℓ−1)</m:t>
                        </m:r>
                      </m:sup>
                    </m:sSubSup>
                  </m:oMath>
                </a14:m>
                <a:endParaRPr lang="en-US" sz="2400" dirty="0"/>
              </a:p>
              <a:p>
                <a:pPr lvl="1"/>
                <a:r>
                  <a:rPr lang="en-US" sz="2800" dirty="0"/>
                  <a:t>Return the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52"/>
                </a:stretch>
              </a:blipFill>
            </p:spPr>
            <p:txBody>
              <a:bodyPr/>
              <a:lstStyle/>
              <a:p>
                <a:r>
                  <a:rPr lang="en-US">
                    <a:noFill/>
                  </a:rPr>
                  <a:t> </a:t>
                </a:r>
              </a:p>
            </p:txBody>
          </p:sp>
        </mc:Fallback>
      </mc:AlternateContent>
    </p:spTree>
    <p:extLst>
      <p:ext uri="{BB962C8B-B14F-4D97-AF65-F5344CB8AC3E}">
        <p14:creationId xmlns:p14="http://schemas.microsoft.com/office/powerpoint/2010/main" val="2275034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59518</TotalTime>
  <Words>2713</Words>
  <Application>Microsoft Macintosh PowerPoint</Application>
  <PresentationFormat>Widescreen</PresentationFormat>
  <Paragraphs>763</Paragraphs>
  <Slides>73</Slides>
  <Notes>12</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Calibri Light</vt:lpstr>
      <vt:lpstr>Cambria Math</vt:lpstr>
      <vt:lpstr>Office Theme</vt:lpstr>
      <vt:lpstr>CSE 417T Introduction to Machine Learning</vt:lpstr>
      <vt:lpstr>Logistics</vt:lpstr>
      <vt:lpstr>Recap</vt:lpstr>
      <vt:lpstr>Neural Networks</vt:lpstr>
      <vt:lpstr>Notations of Neural Networks (NN)</vt:lpstr>
      <vt:lpstr>Forward Propagation (evaluate h(x ⃗))</vt:lpstr>
      <vt:lpstr>How to Learn NN From Data?</vt:lpstr>
      <vt:lpstr>Compute the Gradient ∇_W e_n (W)</vt:lpstr>
      <vt:lpstr>Backpropagation Algorithm</vt:lpstr>
      <vt:lpstr>Discussion</vt:lpstr>
      <vt:lpstr>Forward Propagation and Backpropagation</vt:lpstr>
      <vt:lpstr>Regularizations in Neural Networks</vt:lpstr>
      <vt:lpstr>Today’s Lecture</vt:lpstr>
      <vt:lpstr>Deep Learning</vt:lpstr>
      <vt:lpstr>Brief/Informal History</vt:lpstr>
      <vt:lpstr>PowerPoint Presentation</vt:lpstr>
      <vt:lpstr>PowerPoint Presentation</vt:lpstr>
      <vt:lpstr>PowerPoint Presentation</vt:lpstr>
      <vt:lpstr>PowerPoint Presentation</vt:lpstr>
      <vt:lpstr>PowerPoint Presentation</vt:lpstr>
      <vt:lpstr>ImageNet Challenge 2012</vt:lpstr>
      <vt:lpstr>PowerPoint Presentation</vt:lpstr>
      <vt:lpstr>What is “Deep” Learning</vt:lpstr>
      <vt:lpstr>Single Hidden-Layer Neural Network</vt:lpstr>
      <vt:lpstr>Single Hidden-Layer Neural Network</vt:lpstr>
      <vt:lpstr>Deep Neural Network</vt:lpstr>
      <vt:lpstr>Convolutional Neural Networks (CNN)</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Connection to Neural Networks</vt:lpstr>
      <vt:lpstr>Pooling Layers</vt:lpstr>
      <vt:lpstr>Convolutional Neural Networks (CNN)</vt:lpstr>
      <vt:lpstr>Another Example Network Structure [Safe to Skip for the Exam]</vt:lpstr>
      <vt:lpstr>Some Techniques in Improving Deep Learning</vt:lpstr>
      <vt:lpstr>Initialization</vt:lpstr>
      <vt:lpstr>Error is Nonconvex in Neural Networks</vt:lpstr>
      <vt:lpstr>Vanishing Gradient Problem</vt:lpstr>
      <vt:lpstr>Vanishing Gradient Problem</vt:lpstr>
      <vt:lpstr>Weight Initialization</vt:lpstr>
      <vt:lpstr>Initialization</vt:lpstr>
      <vt:lpstr>Autoencoders</vt:lpstr>
      <vt:lpstr>Autoencoders</vt:lpstr>
      <vt:lpstr>Autoencoders</vt:lpstr>
      <vt:lpstr>Autoencoder</vt:lpstr>
      <vt:lpstr>Cool Stuffs for Deep Learning</vt:lpstr>
      <vt:lpstr>Generative Adversarial Nets (GAN)</vt:lpstr>
      <vt:lpstr>PowerPoint Presentation</vt:lpstr>
      <vt:lpstr>Style Transfer </vt:lpstr>
      <vt:lpstr>Machine Learning Life Cycle</vt:lpstr>
      <vt:lpstr>Machine Learning Lifecycle</vt:lpstr>
      <vt:lpstr>Machine Learning Lifecycle</vt:lpstr>
      <vt:lpstr>Machine Learning Lifecycle</vt:lpstr>
      <vt:lpstr>Strategic Classification</vt:lpstr>
      <vt:lpstr>Supervised Learning</vt:lpstr>
      <vt:lpstr>Social Program Eligibility [Camacho and Conover, 2012] </vt:lpstr>
      <vt:lpstr>A More ML Example: Spam Filter</vt:lpstr>
      <vt:lpstr>A More ML Example: Spam Filter</vt:lpstr>
      <vt:lpstr>A More ML Example: Spam Filter</vt:lpstr>
      <vt:lpstr>PowerPoint Presentation</vt:lpstr>
      <vt:lpstr>PowerPoint Presentation</vt:lpstr>
      <vt:lpstr>Strategic Classification</vt:lpstr>
      <vt:lpstr>Machine Learning Lifecycle</vt:lpstr>
      <vt:lpstr>A Quick Flashback to RBF</vt:lpstr>
      <vt:lpstr>RBF Function</vt:lpstr>
      <vt:lpstr>More Discussion on RBF</vt:lpstr>
      <vt:lpstr>More Discussion on RBF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Ho, Chien-Ju</cp:lastModifiedBy>
  <cp:revision>5227</cp:revision>
  <cp:lastPrinted>2020-04-16T16:21:56Z</cp:lastPrinted>
  <dcterms:created xsi:type="dcterms:W3CDTF">2017-08-24T15:35:37Z</dcterms:created>
  <dcterms:modified xsi:type="dcterms:W3CDTF">2022-11-28T01:41:23Z</dcterms:modified>
</cp:coreProperties>
</file>